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8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9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10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11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72" r:id="rId3"/>
    <p:sldMasterId id="2147483677" r:id="rId4"/>
    <p:sldMasterId id="2147483680" r:id="rId5"/>
    <p:sldMasterId id="2147483695" r:id="rId6"/>
    <p:sldMasterId id="2147483709" r:id="rId7"/>
    <p:sldMasterId id="2147483720" r:id="rId8"/>
    <p:sldMasterId id="2147483724" r:id="rId9"/>
    <p:sldMasterId id="2147483731" r:id="rId10"/>
    <p:sldMasterId id="2147483743" r:id="rId11"/>
    <p:sldMasterId id="2147483756" r:id="rId12"/>
  </p:sldMasterIdLst>
  <p:notesMasterIdLst>
    <p:notesMasterId r:id="rId60"/>
  </p:notesMasterIdLst>
  <p:handoutMasterIdLst>
    <p:handoutMasterId r:id="rId61"/>
  </p:handoutMasterIdLst>
  <p:sldIdLst>
    <p:sldId id="4774" r:id="rId13"/>
    <p:sldId id="4773" r:id="rId14"/>
    <p:sldId id="4775" r:id="rId15"/>
    <p:sldId id="4749" r:id="rId16"/>
    <p:sldId id="4629" r:id="rId17"/>
    <p:sldId id="4630" r:id="rId18"/>
    <p:sldId id="4768" r:id="rId19"/>
    <p:sldId id="4780" r:id="rId20"/>
    <p:sldId id="4781" r:id="rId21"/>
    <p:sldId id="4787" r:id="rId22"/>
    <p:sldId id="4788" r:id="rId23"/>
    <p:sldId id="4790" r:id="rId24"/>
    <p:sldId id="4792" r:id="rId25"/>
    <p:sldId id="4793" r:id="rId26"/>
    <p:sldId id="4794" r:id="rId27"/>
    <p:sldId id="4795" r:id="rId28"/>
    <p:sldId id="4796" r:id="rId29"/>
    <p:sldId id="4791" r:id="rId30"/>
    <p:sldId id="4823" r:id="rId31"/>
    <p:sldId id="4798" r:id="rId32"/>
    <p:sldId id="4797" r:id="rId33"/>
    <p:sldId id="4776" r:id="rId34"/>
    <p:sldId id="4821" r:id="rId35"/>
    <p:sldId id="4822" r:id="rId36"/>
    <p:sldId id="4520" r:id="rId37"/>
    <p:sldId id="4820" r:id="rId38"/>
    <p:sldId id="4799" r:id="rId39"/>
    <p:sldId id="4800" r:id="rId40"/>
    <p:sldId id="4801" r:id="rId41"/>
    <p:sldId id="4802" r:id="rId42"/>
    <p:sldId id="4803" r:id="rId43"/>
    <p:sldId id="4804" r:id="rId44"/>
    <p:sldId id="4805" r:id="rId45"/>
    <p:sldId id="4806" r:id="rId46"/>
    <p:sldId id="4807" r:id="rId47"/>
    <p:sldId id="4808" r:id="rId48"/>
    <p:sldId id="4809" r:id="rId49"/>
    <p:sldId id="4810" r:id="rId50"/>
    <p:sldId id="4811" r:id="rId51"/>
    <p:sldId id="4812" r:id="rId52"/>
    <p:sldId id="4813" r:id="rId53"/>
    <p:sldId id="4814" r:id="rId54"/>
    <p:sldId id="4815" r:id="rId55"/>
    <p:sldId id="4816" r:id="rId56"/>
    <p:sldId id="4817" r:id="rId57"/>
    <p:sldId id="4818" r:id="rId58"/>
    <p:sldId id="4819" r:id="rId59"/>
  </p:sldIdLst>
  <p:sldSz cx="12192000" cy="6858000"/>
  <p:notesSz cx="6797675" cy="9928225"/>
  <p:embeddedFontLst>
    <p:embeddedFont>
      <p:font typeface="义启小楷书" panose="02010600030101010101" charset="-128"/>
      <p:regular r:id="rId62"/>
    </p:embeddedFont>
    <p:embeddedFont>
      <p:font typeface="Algerian" panose="04020705040A02060702" pitchFamily="82" charset="0"/>
      <p:regular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Segoe UI" panose="020B0502040204020203" pitchFamily="34" charset="0"/>
      <p:regular r:id="rId68"/>
      <p:bold r:id="rId69"/>
      <p:italic r:id="rId70"/>
      <p:boldItalic r:id="rId71"/>
    </p:embeddedFont>
    <p:embeddedFont>
      <p:font typeface="Segoe UI Black" panose="02010600030101010101" charset="0"/>
      <p:bold r:id="rId72"/>
      <p:boldItalic r:id="rId73"/>
    </p:embeddedFont>
    <p:embeddedFont>
      <p:font typeface="Times" panose="02020603050405020304" pitchFamily="18" charset="0"/>
      <p:regular r:id="rId74"/>
      <p:bold r:id="rId75"/>
      <p:italic r:id="rId76"/>
      <p:boldItalic r:id="rId77"/>
    </p:embeddedFont>
    <p:embeddedFont>
      <p:font typeface="等线" panose="02010600030101010101" pitchFamily="2" charset="-122"/>
      <p:regular r:id="rId78"/>
      <p:bold r:id="rId79"/>
    </p:embeddedFont>
    <p:embeddedFont>
      <p:font typeface="黑体" panose="02010609060101010101" pitchFamily="49" charset="-122"/>
      <p:regular r:id="rId80"/>
    </p:embeddedFont>
    <p:embeddedFont>
      <p:font typeface="华文仿宋" panose="02010600040101010101" pitchFamily="2" charset="-122"/>
      <p:regular r:id="rId81"/>
    </p:embeddedFont>
    <p:embeddedFont>
      <p:font typeface="华文行楷" panose="02010800040101010101" pitchFamily="2" charset="-122"/>
      <p:regular r:id="rId82"/>
    </p:embeddedFont>
    <p:embeddedFont>
      <p:font typeface="华文楷体" panose="02010600040101010101" pitchFamily="2" charset="-122"/>
      <p:regular r:id="rId83"/>
    </p:embeddedFont>
    <p:embeddedFont>
      <p:font typeface="微软雅黑" panose="020B0503020204020204" pitchFamily="34" charset="-122"/>
      <p:regular r:id="rId84"/>
      <p:bold r:id="rId85"/>
    </p:embeddedFont>
  </p:embeddedFontLst>
  <p:custDataLst>
    <p:tags r:id="rId8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65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73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783B3"/>
    <a:srgbClr val="FA8C29"/>
    <a:srgbClr val="FF7C80"/>
    <a:srgbClr val="FFCC00"/>
    <a:srgbClr val="92D050"/>
    <a:srgbClr val="00B0F0"/>
    <a:srgbClr val="FFC000"/>
    <a:srgbClr val="CCFF66"/>
    <a:srgbClr val="36B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8" autoAdjust="0"/>
    <p:restoredTop sz="79553" autoAdjust="0"/>
  </p:normalViewPr>
  <p:slideViewPr>
    <p:cSldViewPr snapToGrid="0">
      <p:cViewPr varScale="1">
        <p:scale>
          <a:sx n="57" d="100"/>
          <a:sy n="57" d="100"/>
        </p:scale>
        <p:origin x="894" y="72"/>
      </p:cViewPr>
      <p:guideLst>
        <p:guide pos="416"/>
        <p:guide pos="7265"/>
        <p:guide orient="horz" pos="648"/>
        <p:guide orient="horz" pos="712"/>
        <p:guide orient="horz" pos="73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6" Type="http://schemas.openxmlformats.org/officeDocument/2006/relationships/font" Target="fonts/font15.fntdata"/><Relationship Id="rId84" Type="http://schemas.openxmlformats.org/officeDocument/2006/relationships/font" Target="fonts/font23.fntdata"/><Relationship Id="rId89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font" Target="fonts/font5.fntdata"/><Relationship Id="rId74" Type="http://schemas.openxmlformats.org/officeDocument/2006/relationships/font" Target="fonts/font13.fntdata"/><Relationship Id="rId79" Type="http://schemas.openxmlformats.org/officeDocument/2006/relationships/font" Target="fonts/font18.fntdata"/><Relationship Id="rId87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handoutMaster" Target="handoutMasters/handoutMaster1.xml"/><Relationship Id="rId82" Type="http://schemas.openxmlformats.org/officeDocument/2006/relationships/font" Target="fonts/font21.fntdata"/><Relationship Id="rId90" Type="http://schemas.openxmlformats.org/officeDocument/2006/relationships/tableStyles" Target="tableStyles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font" Target="fonts/font11.fntdata"/><Relationship Id="rId80" Type="http://schemas.openxmlformats.org/officeDocument/2006/relationships/font" Target="fonts/font19.fntdata"/><Relationship Id="rId85" Type="http://schemas.openxmlformats.org/officeDocument/2006/relationships/font" Target="fonts/font24.fntdata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font" Target="fonts/font6.fntdata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openxmlformats.org/officeDocument/2006/relationships/font" Target="fonts/font22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font" Target="fonts/font20.fntdata"/><Relationship Id="rId86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2021/5/6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015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2021/5/6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757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376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注意：不同的指令，对于</a:t>
            </a:r>
            <a:r>
              <a:rPr lang="en-US" altLang="zh-CN" dirty="0"/>
              <a:t>16</a:t>
            </a:r>
            <a:r>
              <a:rPr lang="zh-CN" altLang="en-US" dirty="0"/>
              <a:t>位立即数的处理细节不同。有的是直接使用如</a:t>
            </a:r>
            <a:r>
              <a:rPr lang="en-US" altLang="zh-CN" dirty="0"/>
              <a:t>ADDI</a:t>
            </a:r>
            <a:r>
              <a:rPr lang="zh-CN" altLang="en-US" dirty="0"/>
              <a:t>（带符号立即数），有的是左侧</a:t>
            </a:r>
            <a:r>
              <a:rPr lang="en-US" altLang="zh-CN" dirty="0"/>
              <a:t>0</a:t>
            </a:r>
            <a:r>
              <a:rPr lang="zh-CN" altLang="en-US" dirty="0"/>
              <a:t>扩展后使用如</a:t>
            </a:r>
            <a:r>
              <a:rPr lang="en-US" altLang="zh-CN" dirty="0"/>
              <a:t>ANDI</a:t>
            </a:r>
            <a:r>
              <a:rPr lang="zh-CN" altLang="en-US" dirty="0"/>
              <a:t>，有的是左移</a:t>
            </a:r>
            <a:r>
              <a:rPr lang="en-US" altLang="zh-CN" dirty="0"/>
              <a:t>2</a:t>
            </a:r>
            <a:r>
              <a:rPr lang="zh-CN" altLang="en-US" dirty="0"/>
              <a:t>位后使用如</a:t>
            </a:r>
            <a:r>
              <a:rPr lang="en-US" altLang="zh-CN" dirty="0"/>
              <a:t>BEQ</a:t>
            </a:r>
            <a:r>
              <a:rPr lang="zh-CN" altLang="en-US" dirty="0"/>
              <a:t>，直接使用如</a:t>
            </a:r>
            <a:r>
              <a:rPr lang="en-US" altLang="zh-CN" dirty="0"/>
              <a:t>LW</a:t>
            </a:r>
            <a:r>
              <a:rPr lang="zh-CN" altLang="en-US" dirty="0"/>
              <a:t>（带符号偏移量）</a:t>
            </a:r>
            <a:r>
              <a:rPr lang="en-US" altLang="zh-CN" dirty="0" err="1"/>
              <a:t>Rs+imm</a:t>
            </a:r>
            <a:r>
              <a:rPr lang="en-US" altLang="zh-CN" dirty="0"/>
              <a:t>,</a:t>
            </a:r>
            <a:r>
              <a:rPr lang="zh-CN" altLang="en-US" dirty="0"/>
              <a:t>左移</a:t>
            </a:r>
            <a:r>
              <a:rPr lang="en-US" altLang="zh-CN" dirty="0"/>
              <a:t>16</a:t>
            </a:r>
            <a:r>
              <a:rPr lang="zh-CN" altLang="en-US" dirty="0"/>
              <a:t>位使用，如</a:t>
            </a:r>
            <a:r>
              <a:rPr lang="en-US" altLang="zh-CN" dirty="0" err="1"/>
              <a:t>lui</a:t>
            </a:r>
            <a:r>
              <a:rPr lang="zh-CN" altLang="en-US" dirty="0"/>
              <a:t>指令，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[rt] ←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imm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左移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位，右侧补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endParaRPr lang="en-US" altLang="zh-CN" baseline="30000" dirty="0"/>
          </a:p>
          <a:p>
            <a:r>
              <a:rPr lang="zh-CN" altLang="en-US" dirty="0"/>
              <a:t>细节见</a:t>
            </a:r>
            <a:r>
              <a:rPr lang="en-US" altLang="zh-CN" dirty="0"/>
              <a:t>The MIPS32™ Instruction Set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915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</a:t>
            </a:r>
            <a:r>
              <a:rPr lang="zh-CN" altLang="en-US" dirty="0"/>
              <a:t>（</a:t>
            </a:r>
            <a:r>
              <a:rPr lang="en-US" altLang="zh-CN" dirty="0" err="1"/>
              <a:t>imm</a:t>
            </a:r>
            <a:r>
              <a:rPr lang="zh-CN" altLang="en-US" dirty="0"/>
              <a:t>）表示扩展的立即数</a:t>
            </a:r>
            <a:r>
              <a:rPr lang="en-US" altLang="zh-CN" dirty="0"/>
              <a:t>extend</a:t>
            </a:r>
            <a:r>
              <a:rPr lang="zh-CN" altLang="en-US" dirty="0"/>
              <a:t>，后面同理</a:t>
            </a:r>
            <a:endParaRPr lang="en-US" altLang="zh-CN" dirty="0"/>
          </a:p>
          <a:p>
            <a:r>
              <a:rPr lang="en-US" altLang="zh-CN" dirty="0"/>
              <a:t>Exclusive OR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915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基址变址寻址方式，</a:t>
            </a:r>
            <a:r>
              <a:rPr lang="en-US" altLang="zh-CN" dirty="0"/>
              <a:t>Rs</a:t>
            </a:r>
            <a:r>
              <a:rPr lang="zh-CN" altLang="en-US" dirty="0"/>
              <a:t>是基址寄存器，</a:t>
            </a:r>
            <a:r>
              <a:rPr lang="en-US" altLang="zh-CN" dirty="0" err="1"/>
              <a:t>imm</a:t>
            </a:r>
            <a:r>
              <a:rPr lang="zh-CN" altLang="en-US" dirty="0"/>
              <a:t>是偏移量</a:t>
            </a:r>
            <a:endParaRPr lang="en-US" altLang="zh-CN" dirty="0"/>
          </a:p>
          <a:p>
            <a:r>
              <a:rPr lang="en-US" altLang="zh-CN" dirty="0" err="1"/>
              <a:t>Imm</a:t>
            </a:r>
            <a:r>
              <a:rPr lang="zh-CN" altLang="en-US" dirty="0"/>
              <a:t>是带符号数，扩展是按符号扩展。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915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 Upper Immediate</a:t>
            </a:r>
            <a:endParaRPr lang="en-US" altLang="zh-CN" dirty="0"/>
          </a:p>
          <a:p>
            <a:r>
              <a:rPr lang="zh-CN" altLang="en-US" dirty="0"/>
              <a:t>源操作数</a:t>
            </a:r>
            <a:r>
              <a:rPr lang="en-US" altLang="zh-CN" dirty="0"/>
              <a:t>1</a:t>
            </a:r>
            <a:r>
              <a:rPr lang="zh-CN" altLang="en-US" dirty="0"/>
              <a:t>（</a:t>
            </a:r>
            <a:r>
              <a:rPr lang="en-US" altLang="zh-CN" dirty="0"/>
              <a:t>Rs</a:t>
            </a:r>
            <a:r>
              <a:rPr lang="zh-CN" altLang="en-US" dirty="0"/>
              <a:t>）是寄存器寻址，源操作数</a:t>
            </a:r>
            <a:r>
              <a:rPr lang="en-US" altLang="zh-CN" dirty="0"/>
              <a:t>2</a:t>
            </a:r>
            <a:r>
              <a:rPr lang="zh-CN" altLang="en-US" dirty="0"/>
              <a:t>是立即寻址，目的操作数</a:t>
            </a:r>
            <a:r>
              <a:rPr lang="en-US" altLang="zh-CN" dirty="0"/>
              <a:t>Rt</a:t>
            </a:r>
            <a:r>
              <a:rPr lang="zh-CN" altLang="en-US" dirty="0"/>
              <a:t>是寄存器寻址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915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</a:t>
            </a:r>
            <a:r>
              <a:rPr lang="en-US" altLang="zh-CN" dirty="0"/>
              <a:t>PC+4</a:t>
            </a:r>
            <a:r>
              <a:rPr lang="zh-CN" altLang="en-US" dirty="0"/>
              <a:t>表示的是</a:t>
            </a:r>
            <a:r>
              <a:rPr lang="en-US" altLang="zh-CN" dirty="0"/>
              <a:t>PC</a:t>
            </a:r>
            <a:r>
              <a:rPr lang="zh-CN" altLang="en-US" dirty="0"/>
              <a:t>自增，是加的当前指令字节数。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个源操作数（</a:t>
            </a:r>
            <a:r>
              <a:rPr lang="en-US" altLang="zh-CN" dirty="0"/>
              <a:t>Rs</a:t>
            </a:r>
            <a:r>
              <a:rPr lang="zh-CN" altLang="en-US" dirty="0"/>
              <a:t>，</a:t>
            </a:r>
            <a:r>
              <a:rPr lang="en-US" altLang="zh-CN" dirty="0"/>
              <a:t>Rt</a:t>
            </a:r>
            <a:r>
              <a:rPr lang="zh-CN" altLang="en-US" dirty="0"/>
              <a:t>）是寄存器寻址，隐含的源操作数</a:t>
            </a:r>
            <a:r>
              <a:rPr lang="en-US" altLang="zh-CN" dirty="0"/>
              <a:t>3</a:t>
            </a:r>
            <a:r>
              <a:rPr lang="zh-CN" altLang="en-US" dirty="0"/>
              <a:t>是相对寻址方式“</a:t>
            </a:r>
            <a:r>
              <a:rPr lang="en-US" altLang="zh-CN" dirty="0"/>
              <a:t>PC+4+E(</a:t>
            </a:r>
            <a:r>
              <a:rPr lang="en-US" altLang="zh-CN" dirty="0" err="1"/>
              <a:t>imm</a:t>
            </a:r>
            <a:r>
              <a:rPr lang="en-US" altLang="zh-CN" dirty="0"/>
              <a:t>)&lt;&lt;2</a:t>
            </a:r>
            <a:r>
              <a:rPr lang="zh-CN" altLang="en-US" dirty="0"/>
              <a:t>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915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/>
              <a:t>跳转地址空间</a:t>
            </a:r>
            <a:r>
              <a:rPr lang="en-US" altLang="zh-CN" b="0" dirty="0"/>
              <a:t>256MB</a:t>
            </a:r>
            <a:r>
              <a:rPr lang="zh-CN" altLang="en-US" b="0" dirty="0"/>
              <a:t>，注意是字对齐的空间。字节地址是</a:t>
            </a:r>
            <a:r>
              <a:rPr lang="en-US" altLang="zh-CN" b="0" dirty="0"/>
              <a:t>2</a:t>
            </a:r>
            <a:r>
              <a:rPr lang="en-US" altLang="zh-CN" b="0" baseline="30000" dirty="0"/>
              <a:t>28</a:t>
            </a:r>
            <a:r>
              <a:rPr lang="en-US" altLang="zh-CN" b="0" dirty="0"/>
              <a:t>=256M</a:t>
            </a:r>
            <a:r>
              <a:rPr lang="zh-CN" altLang="en-US" b="0" dirty="0"/>
              <a:t>个，但实际字地址是</a:t>
            </a:r>
            <a:r>
              <a:rPr lang="en-US" altLang="zh-CN" b="0" dirty="0"/>
              <a:t>2</a:t>
            </a:r>
            <a:r>
              <a:rPr lang="en-US" altLang="zh-CN" b="0" baseline="30000" dirty="0"/>
              <a:t>26</a:t>
            </a:r>
            <a:r>
              <a:rPr lang="en-US" altLang="zh-CN" b="0" dirty="0"/>
              <a:t>=64M</a:t>
            </a:r>
            <a:r>
              <a:rPr lang="zh-CN" altLang="en-US" b="0" dirty="0"/>
              <a:t>个。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926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MIPS</a:t>
            </a:r>
            <a:r>
              <a:rPr lang="zh-CN" altLang="en-US" sz="1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指令：</a:t>
            </a:r>
            <a:r>
              <a:rPr lang="en-US" altLang="zh-CN" sz="1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R</a:t>
            </a:r>
            <a:r>
              <a:rPr lang="zh-CN" altLang="en-US" sz="1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型、</a:t>
            </a:r>
            <a:r>
              <a:rPr lang="en-US" altLang="zh-CN" sz="1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I</a:t>
            </a:r>
            <a:r>
              <a:rPr lang="zh-CN" altLang="en-US" sz="1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型、</a:t>
            </a:r>
            <a:r>
              <a:rPr lang="en-US" altLang="zh-CN" sz="1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J</a:t>
            </a:r>
            <a:r>
              <a:rPr lang="zh-CN" altLang="en-US" sz="1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962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819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需提前把数值</a:t>
            </a:r>
            <a:r>
              <a:rPr lang="en-US" altLang="zh-CN" dirty="0" err="1"/>
              <a:t>bcde</a:t>
            </a:r>
            <a:r>
              <a:rPr lang="zh-CN" altLang="en-US" dirty="0"/>
              <a:t>动对</a:t>
            </a:r>
            <a:r>
              <a:rPr lang="en-US" altLang="zh-CN" dirty="0"/>
              <a:t>$S1-$S4</a:t>
            </a:r>
            <a:r>
              <a:rPr lang="zh-CN" altLang="en-US" dirty="0"/>
              <a:t>到应寄存器中。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591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、存储器字长</a:t>
            </a:r>
            <a:r>
              <a:rPr lang="en-US" altLang="zh-CN" dirty="0"/>
              <a:t>32</a:t>
            </a:r>
            <a:r>
              <a:rPr lang="zh-CN" altLang="en-US" dirty="0"/>
              <a:t>位，内存按</a:t>
            </a:r>
            <a:r>
              <a:rPr lang="zh-CN" altLang="en-US" b="1" dirty="0"/>
              <a:t>字节</a:t>
            </a:r>
            <a:r>
              <a:rPr lang="zh-CN" altLang="en-US" dirty="0"/>
              <a:t>寻址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、每个数组元素是</a:t>
            </a:r>
            <a:r>
              <a:rPr lang="en-US" altLang="zh-CN" dirty="0"/>
              <a:t>32</a:t>
            </a:r>
            <a:r>
              <a:rPr lang="zh-CN" altLang="en-US" dirty="0"/>
              <a:t>位，占据</a:t>
            </a:r>
            <a:r>
              <a:rPr lang="en-US" altLang="zh-CN" dirty="0"/>
              <a:t>4</a:t>
            </a:r>
            <a:r>
              <a:rPr lang="zh-CN" altLang="en-US" dirty="0"/>
              <a:t>个字节。</a:t>
            </a:r>
            <a:r>
              <a:rPr lang="en-US" altLang="zh-CN" dirty="0"/>
              <a:t>A[8]</a:t>
            </a:r>
            <a:r>
              <a:rPr lang="zh-CN" altLang="en-US" dirty="0"/>
              <a:t>的地址是</a:t>
            </a:r>
            <a:r>
              <a:rPr lang="zh-CN" altLang="en-US" baseline="0" dirty="0"/>
              <a:t> </a:t>
            </a:r>
            <a:r>
              <a:rPr lang="en-US" altLang="zh-CN" baseline="0" dirty="0"/>
              <a:t>A[0]</a:t>
            </a:r>
            <a:r>
              <a:rPr lang="zh-CN" altLang="en-US" baseline="0" dirty="0"/>
              <a:t>的地址</a:t>
            </a:r>
            <a:r>
              <a:rPr lang="en-US" altLang="zh-CN" baseline="0" dirty="0"/>
              <a:t>+32</a:t>
            </a:r>
          </a:p>
          <a:p>
            <a:r>
              <a:rPr lang="en-US" altLang="zh-CN" baseline="0" dirty="0"/>
              <a:t>3</a:t>
            </a:r>
            <a:r>
              <a:rPr lang="zh-CN" altLang="en-US" baseline="0" dirty="0"/>
              <a:t>、保存到</a:t>
            </a:r>
            <a:r>
              <a:rPr lang="en-US" altLang="zh-CN" baseline="0" dirty="0"/>
              <a:t>A[12]</a:t>
            </a:r>
            <a:r>
              <a:rPr lang="zh-CN" altLang="en-US" baseline="0" dirty="0"/>
              <a:t>所在地址，与</a:t>
            </a:r>
            <a:r>
              <a:rPr lang="en-US" altLang="zh-CN" baseline="0" dirty="0"/>
              <a:t>A[8]</a:t>
            </a:r>
            <a:r>
              <a:rPr lang="zh-CN" altLang="en-US" baseline="0" dirty="0"/>
              <a:t>之间间隔</a:t>
            </a:r>
            <a:r>
              <a:rPr lang="en-US" altLang="zh-CN" baseline="0" dirty="0"/>
              <a:t>4</a:t>
            </a:r>
            <a:r>
              <a:rPr lang="zh-CN" altLang="en-US" baseline="0" dirty="0"/>
              <a:t>*</a:t>
            </a:r>
            <a:r>
              <a:rPr lang="en-US" altLang="zh-CN" baseline="0" dirty="0"/>
              <a:t>4=16</a:t>
            </a:r>
            <a:r>
              <a:rPr lang="zh-CN" altLang="en-US" baseline="0" dirty="0"/>
              <a:t>个字节，与</a:t>
            </a:r>
            <a:r>
              <a:rPr lang="en-US" altLang="zh-CN" baseline="0" dirty="0"/>
              <a:t>A[0]</a:t>
            </a:r>
            <a:r>
              <a:rPr lang="zh-CN" altLang="en-US" baseline="0" dirty="0"/>
              <a:t>地址之间相差</a:t>
            </a:r>
            <a:r>
              <a:rPr lang="en-US" altLang="zh-CN" baseline="0" dirty="0"/>
              <a:t>48</a:t>
            </a:r>
            <a:r>
              <a:rPr lang="zh-CN" altLang="en-US" baseline="0" dirty="0"/>
              <a:t>个字节，所以偏移量是</a:t>
            </a:r>
            <a:r>
              <a:rPr lang="en-US" altLang="zh-CN" baseline="0" dirty="0"/>
              <a:t>48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526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68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immediate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662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条件一直成立时（寄存器自己等于自己），条件转移就变成了绝对转移。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78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sll</a:t>
            </a:r>
            <a:r>
              <a:rPr lang="zh-CN" altLang="en-US" dirty="0"/>
              <a:t>：</a:t>
            </a:r>
            <a:r>
              <a:rPr lang="en-US" altLang="zh-CN" dirty="0"/>
              <a:t>Shift left logic  </a:t>
            </a:r>
            <a:r>
              <a:rPr lang="zh-CN" altLang="en-US" dirty="0"/>
              <a:t>；</a:t>
            </a:r>
            <a:r>
              <a:rPr lang="en-US" altLang="zh-CN" dirty="0" err="1"/>
              <a:t>srl</a:t>
            </a:r>
            <a:r>
              <a:rPr lang="zh-CN" altLang="en-US" dirty="0"/>
              <a:t>：</a:t>
            </a:r>
            <a:r>
              <a:rPr lang="en-US" altLang="zh-CN" dirty="0"/>
              <a:t>Shift right logic   </a:t>
            </a:r>
            <a:r>
              <a:rPr lang="en-US" altLang="zh-CN" dirty="0" err="1"/>
              <a:t>sra</a:t>
            </a:r>
            <a:r>
              <a:rPr lang="zh-CN" altLang="en-US" dirty="0"/>
              <a:t>：</a:t>
            </a:r>
            <a:r>
              <a:rPr lang="en-US" altLang="zh-CN" dirty="0"/>
              <a:t>shift right arithmetic </a:t>
            </a:r>
            <a:r>
              <a:rPr lang="zh-CN" altLang="en-US" dirty="0"/>
              <a:t>（</a:t>
            </a:r>
            <a:r>
              <a:rPr lang="en-US" altLang="zh-CN" dirty="0"/>
              <a:t>sign extend 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sllv</a:t>
            </a:r>
            <a:r>
              <a:rPr lang="zh-CN" altLang="en-US" dirty="0"/>
              <a:t>：</a:t>
            </a:r>
            <a:r>
              <a:rPr lang="en-US" altLang="zh-CN" dirty="0"/>
              <a:t>Shift left logic by variable </a:t>
            </a:r>
            <a:r>
              <a:rPr lang="zh-CN" altLang="en-US" dirty="0"/>
              <a:t>；</a:t>
            </a:r>
            <a:r>
              <a:rPr lang="en-US" altLang="zh-CN" dirty="0" err="1"/>
              <a:t>srlv</a:t>
            </a:r>
            <a:r>
              <a:rPr lang="zh-CN" altLang="en-US" dirty="0"/>
              <a:t>：</a:t>
            </a:r>
            <a:r>
              <a:rPr lang="en-US" altLang="zh-CN" dirty="0"/>
              <a:t>Shift right logic by variable     </a:t>
            </a:r>
            <a:r>
              <a:rPr lang="en-US" altLang="zh-CN" dirty="0" err="1"/>
              <a:t>srav</a:t>
            </a:r>
            <a:r>
              <a:rPr lang="zh-CN" altLang="en-US" dirty="0"/>
              <a:t>：</a:t>
            </a:r>
            <a:r>
              <a:rPr lang="en-US" altLang="zh-CN" dirty="0"/>
              <a:t>Shift right arithmetic by variable </a:t>
            </a:r>
            <a:endParaRPr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864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948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41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、算术运算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add immediate     u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unsigned  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无符号数，运算时溢出不触发异常 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：条件设置指令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 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 else 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2</a:t>
            </a:r>
            <a:r>
              <a:rPr lang="zh-CN" altLang="en-US" dirty="0"/>
              <a:t>、移位运算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sll</a:t>
            </a:r>
            <a:r>
              <a:rPr lang="zh-CN" altLang="en-US" dirty="0"/>
              <a:t>：</a:t>
            </a:r>
            <a:r>
              <a:rPr lang="en-US" altLang="zh-CN" dirty="0"/>
              <a:t>Shift left logic  </a:t>
            </a:r>
            <a:r>
              <a:rPr lang="zh-CN" altLang="en-US" dirty="0"/>
              <a:t>；</a:t>
            </a:r>
            <a:r>
              <a:rPr lang="en-US" altLang="zh-CN" dirty="0" err="1"/>
              <a:t>srl</a:t>
            </a:r>
            <a:r>
              <a:rPr lang="zh-CN" altLang="en-US" dirty="0"/>
              <a:t>：</a:t>
            </a:r>
            <a:r>
              <a:rPr lang="en-US" altLang="zh-CN" dirty="0"/>
              <a:t>Shift right logic   </a:t>
            </a:r>
            <a:r>
              <a:rPr lang="en-US" altLang="zh-CN" dirty="0" err="1"/>
              <a:t>sra</a:t>
            </a:r>
            <a:r>
              <a:rPr lang="zh-CN" altLang="en-US" dirty="0"/>
              <a:t>：</a:t>
            </a:r>
            <a:r>
              <a:rPr lang="en-US" altLang="zh-CN" dirty="0"/>
              <a:t>shift right arithmetic </a:t>
            </a:r>
            <a:r>
              <a:rPr lang="zh-CN" altLang="en-US" dirty="0"/>
              <a:t>（</a:t>
            </a:r>
            <a:r>
              <a:rPr lang="en-US" altLang="zh-CN" dirty="0"/>
              <a:t>sign extend 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	</a:t>
            </a:r>
            <a:r>
              <a:rPr lang="en-US" altLang="zh-CN" dirty="0" err="1"/>
              <a:t>sllv</a:t>
            </a:r>
            <a:r>
              <a:rPr lang="zh-CN" altLang="en-US" dirty="0"/>
              <a:t>：</a:t>
            </a:r>
            <a:r>
              <a:rPr lang="en-US" altLang="zh-CN" dirty="0"/>
              <a:t>Shift left logic by variable </a:t>
            </a:r>
            <a:r>
              <a:rPr lang="zh-CN" altLang="en-US" dirty="0"/>
              <a:t>；</a:t>
            </a:r>
            <a:r>
              <a:rPr lang="en-US" altLang="zh-CN" dirty="0" err="1"/>
              <a:t>srlv</a:t>
            </a:r>
            <a:r>
              <a:rPr lang="zh-CN" altLang="en-US" dirty="0"/>
              <a:t>：</a:t>
            </a:r>
            <a:r>
              <a:rPr lang="en-US" altLang="zh-CN" dirty="0"/>
              <a:t>Shift right logic by variable     </a:t>
            </a:r>
            <a:r>
              <a:rPr lang="en-US" altLang="zh-CN" dirty="0" err="1"/>
              <a:t>srav</a:t>
            </a:r>
            <a:r>
              <a:rPr lang="zh-CN" altLang="en-US" dirty="0"/>
              <a:t>：</a:t>
            </a:r>
            <a:r>
              <a:rPr lang="en-US" altLang="zh-CN" dirty="0"/>
              <a:t>Shift right arithmetic by variable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</a:t>
            </a:r>
            <a:r>
              <a:rPr lang="zh-CN" altLang="en-US" dirty="0"/>
              <a:t>、分支 </a:t>
            </a:r>
            <a:r>
              <a:rPr lang="en-US" altLang="zh-CN" dirty="0"/>
              <a:t>branch  equal or zero  with link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	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320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736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$at: assembler  temporary</a:t>
            </a:r>
          </a:p>
          <a:p>
            <a:r>
              <a:rPr lang="en-US" altLang="zh-CN" dirty="0"/>
              <a:t>$v0,$v1: values for results and expression evaluation     </a:t>
            </a:r>
            <a:r>
              <a:rPr lang="en-US" altLang="zh-CN" baseline="0" dirty="0"/>
              <a:t>a0-a3</a:t>
            </a:r>
            <a:r>
              <a:rPr lang="zh-CN" altLang="en-US" baseline="0" dirty="0"/>
              <a:t>和</a:t>
            </a:r>
            <a:r>
              <a:rPr lang="en-US" altLang="zh-CN" baseline="0" dirty="0"/>
              <a:t>v0-v1</a:t>
            </a:r>
            <a:r>
              <a:rPr lang="zh-CN" altLang="en-US" baseline="0" dirty="0"/>
              <a:t>以及</a:t>
            </a:r>
            <a:r>
              <a:rPr lang="en-US" altLang="zh-CN" baseline="0" dirty="0" err="1"/>
              <a:t>ra</a:t>
            </a:r>
            <a:r>
              <a:rPr lang="zh-CN" altLang="en-US" baseline="0" dirty="0"/>
              <a:t>一起来支持子程序／过程调用，分别用以传递 参数，返回结果和存放返回地址。</a:t>
            </a:r>
            <a:endParaRPr lang="en-US" altLang="zh-CN" baseline="0" dirty="0"/>
          </a:p>
          <a:p>
            <a:r>
              <a:rPr lang="en-US" altLang="zh-CN" baseline="0" dirty="0"/>
              <a:t>$a0-$a3: arguments 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$t0-$t7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Temporaries</a:t>
            </a:r>
            <a:endParaRPr lang="en-US" altLang="zh-CN" baseline="0" dirty="0"/>
          </a:p>
          <a:p>
            <a:r>
              <a:rPr lang="en-US" altLang="zh-CN" dirty="0"/>
              <a:t>$s0-$s7:saved ,</a:t>
            </a:r>
            <a:r>
              <a:rPr lang="zh-CN" altLang="en-US" dirty="0"/>
              <a:t>需要</a:t>
            </a:r>
            <a:r>
              <a:rPr lang="en-US" altLang="zh-CN" dirty="0"/>
              <a:t>SAVE/RESTORE</a:t>
            </a:r>
            <a:r>
              <a:rPr lang="zh-CN" altLang="en-US" dirty="0"/>
              <a:t>的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tx1"/>
                </a:solidFill>
              </a:rPr>
              <a:t>$k0~$k1</a:t>
            </a:r>
            <a:r>
              <a:rPr lang="zh-CN" altLang="en-US" sz="1200" b="0" dirty="0">
                <a:solidFill>
                  <a:schemeClr val="tx1"/>
                </a:solidFill>
              </a:rPr>
              <a:t>：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Reserved for OS Kernel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88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下一页详细讲解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Shamt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：表示移位指令中的移位量，在其余指令中是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00000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948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</a:t>
            </a:r>
            <a:r>
              <a:rPr lang="en-US" altLang="zh-CN" dirty="0"/>
              <a:t>R</a:t>
            </a:r>
            <a:r>
              <a:rPr lang="zh-CN" altLang="en-US" dirty="0"/>
              <a:t>型指令的</a:t>
            </a:r>
            <a:r>
              <a:rPr lang="en-US" altLang="zh-CN" dirty="0"/>
              <a:t>OP</a:t>
            </a:r>
            <a:r>
              <a:rPr lang="zh-CN" altLang="en-US" dirty="0"/>
              <a:t>字段都是</a:t>
            </a:r>
            <a:r>
              <a:rPr lang="en-US" altLang="zh-CN" dirty="0"/>
              <a:t>000000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423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sll</a:t>
            </a:r>
            <a:r>
              <a:rPr lang="zh-CN" altLang="en-US" dirty="0"/>
              <a:t>：</a:t>
            </a:r>
            <a:r>
              <a:rPr lang="en-US" altLang="zh-CN" dirty="0"/>
              <a:t>Shift left logic  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 err="1"/>
              <a:t>srl</a:t>
            </a:r>
            <a:r>
              <a:rPr lang="zh-CN" altLang="en-US" dirty="0"/>
              <a:t>：</a:t>
            </a:r>
            <a:r>
              <a:rPr lang="en-US" altLang="zh-CN" dirty="0"/>
              <a:t>Shift right logic </a:t>
            </a:r>
          </a:p>
          <a:p>
            <a:r>
              <a:rPr lang="en-US" altLang="zh-CN" dirty="0" err="1"/>
              <a:t>Sra</a:t>
            </a:r>
            <a:r>
              <a:rPr lang="zh-CN" altLang="en-US" dirty="0"/>
              <a:t>：</a:t>
            </a:r>
            <a:r>
              <a:rPr lang="en-US" altLang="zh-CN" dirty="0"/>
              <a:t>Shift Right Arithmetic</a:t>
            </a:r>
          </a:p>
          <a:p>
            <a:r>
              <a:rPr lang="en-US" altLang="zh-CN" dirty="0" err="1"/>
              <a:t>jr</a:t>
            </a:r>
            <a:r>
              <a:rPr lang="zh-CN" altLang="en-US" dirty="0"/>
              <a:t>：</a:t>
            </a:r>
            <a:r>
              <a:rPr lang="en-US" altLang="zh-CN" dirty="0"/>
              <a:t>jump register</a:t>
            </a:r>
          </a:p>
          <a:p>
            <a:r>
              <a:rPr lang="en-US" altLang="zh-CN" dirty="0"/>
              <a:t>0000 00 10010 10011 10001 00000 100000</a:t>
            </a:r>
            <a:r>
              <a:rPr lang="en-US" altLang="zh-CN" baseline="0" dirty="0"/>
              <a:t> </a:t>
            </a:r>
            <a:r>
              <a:rPr lang="en-US" altLang="zh-CN" dirty="0"/>
              <a:t> 0x2538820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584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指令码：</a:t>
            </a:r>
            <a:r>
              <a:rPr lang="en-US" altLang="zh-CN" dirty="0"/>
              <a:t>0000 00 10010 10011 10001 00000 100000</a:t>
            </a:r>
            <a:r>
              <a:rPr lang="en-US" altLang="zh-CN" baseline="0" dirty="0"/>
              <a:t> </a:t>
            </a:r>
            <a:r>
              <a:rPr lang="en-US" altLang="zh-CN" dirty="0"/>
              <a:t> 0x2538820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17</a:t>
            </a:r>
            <a:r>
              <a:rPr lang="zh-CN" altLang="en-US" dirty="0"/>
              <a:t>：</a:t>
            </a:r>
            <a:r>
              <a:rPr lang="en-US" altLang="zh-CN" dirty="0"/>
              <a:t>$S1   18:$S2   19:$S3    </a:t>
            </a:r>
            <a:r>
              <a:rPr lang="zh-CN" altLang="en-US" dirty="0"/>
              <a:t>五位寄存器编码的十进制的值对应寄存器的编号。如</a:t>
            </a:r>
            <a:r>
              <a:rPr lang="en-US" altLang="zh-CN" dirty="0"/>
              <a:t>10010 </a:t>
            </a:r>
            <a:r>
              <a:rPr lang="zh-CN" altLang="en-US" dirty="0"/>
              <a:t>即</a:t>
            </a:r>
            <a:r>
              <a:rPr lang="en-US" altLang="zh-CN" dirty="0"/>
              <a:t>18</a:t>
            </a:r>
            <a:r>
              <a:rPr lang="zh-CN" altLang="en-US" dirty="0"/>
              <a:t>号寄存器，也就是</a:t>
            </a:r>
            <a:r>
              <a:rPr lang="en-US" altLang="zh-CN" dirty="0"/>
              <a:t>$S2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336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sll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Shift Word Left Logical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Srl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Shift Word Right Logical</a:t>
            </a:r>
          </a:p>
          <a:p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Shift Word Right Arithmetic 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92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2021/5/6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67952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计算机组成原理 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Slide</a:t>
            </a:r>
            <a:r>
              <a:rPr lang="en-US" altLang="zh-CN" sz="1200">
                <a:solidFill>
                  <a:srgbClr val="000000"/>
                </a:solidFill>
              </a:rPr>
              <a:t> </a:t>
            </a:r>
            <a:fld id="{5D78C381-D073-48B3-882F-973BA030D6AA}" type="slidenum">
              <a:rPr lang="en-US" altLang="zh-CN" sz="1200">
                <a:solidFill>
                  <a:srgbClr val="080808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248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2021/5/6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  <a:t>2021/5/6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81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328884-03C5-40AC-A582-AFAD2F381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2021/5/6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2021/5/6 Thursday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2021/5/6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2021/5/6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2021/5/6 Thursday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2021/5/6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2021/5/6 Thursday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2021/5/6 Thursday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2021/5/6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2021/5/6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2021/5/6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4922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756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2220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1645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7025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3637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36325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9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2021/5/6 Thursday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3828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0099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759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8088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8163937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48907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610185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73C808F-8CB0-43E5-AB97-CCAD81A48C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90208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7857FD0-78B7-4748-B262-90984D9C86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61273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1213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2021/5/6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6220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4494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0153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01059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030141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99780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175386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 -</a:t>
            </a:r>
            <a:fld id="{01D71506-0713-46DD-9483-17E15EDE737E}" type="slidenum">
              <a:rPr lang="en-US" altLang="zh-CN" smtClean="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dirty="0">
                <a:solidFill>
                  <a:schemeClr val="accent2"/>
                </a:solidFill>
              </a:rPr>
              <a:t>-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94248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557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921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056120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57484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计算机组成原理 </a:t>
            </a:r>
            <a:r>
              <a:rPr lang="zh-CN" altLang="en-US" sz="1400"/>
              <a:t> </a:t>
            </a:r>
            <a:r>
              <a:rPr lang="en-US" altLang="zh-CN" sz="1400"/>
              <a:t>Slide</a:t>
            </a:r>
            <a:r>
              <a:rPr lang="en-US" altLang="zh-CN" sz="1200"/>
              <a:t> </a:t>
            </a:r>
            <a:fld id="{5D78C381-D073-48B3-882F-973BA030D6AA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461440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1BB3A1-65C3-4E75-A2BD-906C0F23ADD0}" type="datetime1">
              <a:rPr lang="zh-CN" altLang="en-US"/>
              <a:pPr>
                <a:defRPr/>
              </a:pPr>
              <a:t>2021/5/6 Thursday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348344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941EF-660A-4E92-ACAC-539811C171E5}" type="datetime1">
              <a:rPr lang="zh-CN" altLang="en-US"/>
              <a:pPr>
                <a:defRPr/>
              </a:pPr>
              <a:t>2021/5/6 Thursday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524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20BE3-6D8C-4B62-A969-FE7E7E2B6928}" type="datetime1">
              <a:rPr lang="zh-CN" altLang="en-US"/>
              <a:pPr>
                <a:defRPr/>
              </a:pPr>
              <a:t>2021/5/6 Thursday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70976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CC1CBC-74E1-4255-80C6-BE21CD07F9AC}" type="datetime1">
              <a:rPr lang="zh-CN" altLang="en-US"/>
              <a:pPr>
                <a:defRPr/>
              </a:pPr>
              <a:t>2021/5/6 Thursday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091508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C2D2C-7273-49BC-9363-236101833B0C}" type="datetime1">
              <a:rPr lang="zh-CN" altLang="en-US"/>
              <a:pPr>
                <a:defRPr/>
              </a:pPr>
              <a:t>2021/5/6 Thursday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30339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02F92F-7C78-4894-908B-B472228B9B9F}" type="datetime1">
              <a:rPr lang="zh-CN" altLang="en-US"/>
              <a:pPr>
                <a:defRPr/>
              </a:pPr>
              <a:t>2021/5/6 Thursday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63804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EC1EB-5900-4036-AD40-E623F37FE102}" type="datetime1">
              <a:rPr lang="zh-CN" altLang="en-US"/>
              <a:pPr>
                <a:defRPr/>
              </a:pPr>
              <a:t>2021/5/6 Thursday</a:t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677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2021/5/6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79C2E-3989-4D32-ADDF-67286EB50E31}" type="datetime1">
              <a:rPr lang="zh-CN" altLang="en-US"/>
              <a:pPr>
                <a:defRPr/>
              </a:pPr>
              <a:t>2021/5/6 Thursday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6169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826BE-2738-42DC-A0E2-8B36218DDC5C}" type="datetime1">
              <a:rPr lang="zh-CN" altLang="en-US"/>
              <a:pPr>
                <a:defRPr/>
              </a:pPr>
              <a:t>2021/5/6 Thursday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04279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23753-2E3E-4A25-90FD-5503B25F8AFF}" type="datetime1">
              <a:rPr lang="zh-CN" altLang="en-US"/>
              <a:pPr>
                <a:defRPr/>
              </a:pPr>
              <a:t>2021/5/6 Thursday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888442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FBC5C2-F163-48D9-A776-C03FFA52DE2D}" type="datetime1">
              <a:rPr lang="zh-CN" altLang="en-US"/>
              <a:pPr>
                <a:defRPr/>
              </a:pPr>
              <a:t>2021/5/6 Thursday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570322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ACAFC84-1D78-4EA5-8F54-FB3752257CD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632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A65DE9DA-CA77-4A42-BCB0-1BA993809D3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6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2FBBBF8-DCF2-40A5-AE86-E7868EF6CCD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25899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D1FCDD1-5A77-4F04-8A7D-2A7D4E71E80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81328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922FAB2-CDA9-4C88-B03B-E5128D6C964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8550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20B96318-B5F1-404C-8870-EE761F183A8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76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2021/5/6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001F674-BDFE-49F9-8F28-7BC1D3D7F2D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48678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F85594D8-5B49-4995-B651-3F088F58220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23954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E07F998F-6952-4AA2-B3AD-6545F196EB6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475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95CB9BF-ABE6-4748-94D2-1B6D8FF2E3F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8808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CF5871F1-3F64-4E72-95D8-651F376FEF9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0878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9670830-EBFA-47DB-8B28-CC3BD18044F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22234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</a:rPr>
              <a:t> -</a:t>
            </a:r>
            <a:fld id="{01D71506-0713-46DD-9483-17E15EDE737E}" type="slidenum">
              <a:rPr lang="en-US" altLang="zh-CN" smtClean="0">
                <a:solidFill>
                  <a:srgbClr val="080808"/>
                </a:solidFill>
              </a:rPr>
              <a:pPr>
                <a:defRPr/>
              </a:pPr>
              <a:t>‹#›</a:t>
            </a:fld>
            <a:r>
              <a:rPr lang="en-US" altLang="zh-CN" dirty="0">
                <a:solidFill>
                  <a:srgbClr val="080808"/>
                </a:solidFill>
              </a:rPr>
              <a:t>-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22437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631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6179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5326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98.xml"/><Relationship Id="rId7" Type="http://schemas.openxmlformats.org/officeDocument/2006/relationships/theme" Target="../theme/theme12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9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30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2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9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2021/5/6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6421DC2E-B140-464B-9D5F-A11A3A6E11F5}" type="datetime1">
              <a:rPr lang="zh-CN" altLang="en-US"/>
              <a:pPr>
                <a:defRPr/>
              </a:pPr>
              <a:t>2021/5/6 Thursday</a:t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126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latin typeface="Arial" charset="0"/>
              </a:defRPr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BEDA5455-C0F8-40C1-B087-B18F0E71664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54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</a:rPr>
              <a:t> -</a:t>
            </a:r>
            <a:fld id="{01D71506-0713-46DD-9483-17E15EDE737E}" type="slidenum">
              <a:rPr lang="en-US" altLang="zh-CN" smtClean="0">
                <a:solidFill>
                  <a:srgbClr val="080808"/>
                </a:solidFill>
              </a:rPr>
              <a:pPr>
                <a:defRPr/>
              </a:pPr>
              <a:t>‹#›</a:t>
            </a:fld>
            <a:r>
              <a:rPr lang="en-US" altLang="zh-CN" dirty="0">
                <a:solidFill>
                  <a:srgbClr val="080808"/>
                </a:solidFill>
              </a:rPr>
              <a:t>-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601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2021/5/6 Thursday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95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780554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187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 -</a:t>
            </a:r>
            <a:fld id="{01D71506-0713-46DD-9483-17E15EDE737E}" type="slidenum">
              <a:rPr lang="en-US" altLang="zh-CN" smtClean="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dirty="0">
                <a:solidFill>
                  <a:schemeClr val="accent2"/>
                </a:solidFill>
              </a:rPr>
              <a:t>-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135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17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1268339.htm" TargetMode="External"/><Relationship Id="rId2" Type="http://schemas.openxmlformats.org/officeDocument/2006/relationships/hyperlink" Target="http://baike.baidu.com/view/47173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aike.baidu.com/subview/18536/18536.htm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A32CCD-A7D3-4969-AC7A-C66B9CF7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87" y="3988879"/>
            <a:ext cx="7139015" cy="15162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B04279C-0D2B-4AB7-B13F-0F158361FBFB}"/>
              </a:ext>
            </a:extLst>
          </p:cNvPr>
          <p:cNvSpPr txBox="1"/>
          <p:nvPr/>
        </p:nvSpPr>
        <p:spPr>
          <a:xfrm>
            <a:off x="310896" y="347472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原版权：谭志虎、秦磊华等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BF103-9CA6-47D8-8E41-7A0D56D0D659}"/>
              </a:ext>
            </a:extLst>
          </p:cNvPr>
          <p:cNvSpPr txBox="1"/>
          <p:nvPr/>
        </p:nvSpPr>
        <p:spPr>
          <a:xfrm>
            <a:off x="310896" y="987331"/>
            <a:ext cx="6849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华中科技大学 计算机科学与技术学院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5B1453-F1E0-47E2-A08D-13839C90BE91}"/>
              </a:ext>
            </a:extLst>
          </p:cNvPr>
          <p:cNvSpPr txBox="1"/>
          <p:nvPr/>
        </p:nvSpPr>
        <p:spPr>
          <a:xfrm>
            <a:off x="310896" y="541391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授课：刘双虎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F111EE-AF1F-4A3D-8A66-F026F7BB46DE}"/>
              </a:ext>
            </a:extLst>
          </p:cNvPr>
          <p:cNvSpPr txBox="1"/>
          <p:nvPr/>
        </p:nvSpPr>
        <p:spPr>
          <a:xfrm>
            <a:off x="310896" y="6053769"/>
            <a:ext cx="5618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成都信息工程大学 计算机学院</a:t>
            </a:r>
          </a:p>
        </p:txBody>
      </p:sp>
    </p:spTree>
    <p:extLst>
      <p:ext uri="{BB962C8B-B14F-4D97-AF65-F5344CB8AC3E}">
        <p14:creationId xmlns:p14="http://schemas.microsoft.com/office/powerpoint/2010/main" val="34614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MIPS</a:t>
            </a:r>
            <a:r>
              <a:rPr lang="zh-CN" altLang="en-US" dirty="0"/>
              <a:t>指令格式 </a:t>
            </a:r>
            <a:r>
              <a:rPr lang="en-US" altLang="zh-CN" dirty="0"/>
              <a:t>(R</a:t>
            </a:r>
            <a:r>
              <a:rPr lang="zh-CN" altLang="en-US" dirty="0"/>
              <a:t>型指令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15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9450505"/>
              </p:ext>
            </p:extLst>
          </p:nvPr>
        </p:nvGraphicFramePr>
        <p:xfrm>
          <a:off x="1806181" y="1410954"/>
          <a:ext cx="8995488" cy="421917"/>
        </p:xfrm>
        <a:graphic>
          <a:graphicData uri="http://schemas.openxmlformats.org/drawingml/2006/table">
            <a:tbl>
              <a:tblPr firstRow="1" bandRow="1"/>
              <a:tblGrid>
                <a:gridCol w="1124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44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 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802312"/>
              </p:ext>
            </p:extLst>
          </p:nvPr>
        </p:nvGraphicFramePr>
        <p:xfrm>
          <a:off x="1642101" y="1797682"/>
          <a:ext cx="9159568" cy="4209150"/>
        </p:xfrm>
        <a:graphic>
          <a:graphicData uri="http://schemas.openxmlformats.org/drawingml/2006/table">
            <a:tbl>
              <a:tblPr firstRow="1" bandRow="1"/>
              <a:tblGrid>
                <a:gridCol w="1144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格式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rgbClr val="0000FF"/>
                          </a:solidFill>
                        </a:rPr>
                        <a:t>rd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shamt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funct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add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32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sub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34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and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36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or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37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xor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38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>
                          <a:solidFill>
                            <a:schemeClr val="tx1"/>
                          </a:solidFill>
                        </a:rPr>
                        <a:t>sll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cs typeface="Segoe UI Black" panose="020B0A02040204020203" pitchFamily="34" charset="0"/>
                        </a:rPr>
                        <a:t>sa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en-US" altLang="zh-CN" sz="2000" b="0" baseline="-250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srl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>
                          <a:latin typeface="Segoe UI Black" panose="020B0A02040204020203" pitchFamily="34" charset="0"/>
                          <a:cs typeface="Segoe UI Black" panose="020B0A02040204020203" pitchFamily="34" charset="0"/>
                        </a:rPr>
                        <a:t>sa</a:t>
                      </a:r>
                      <a:endParaRPr lang="zh-CN" altLang="en-US" sz="2000" b="1" dirty="0"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2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sra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>
                          <a:latin typeface="Segoe UI Black" panose="020B0A02040204020203" pitchFamily="34" charset="0"/>
                          <a:cs typeface="Segoe UI Black" panose="020B0A02040204020203" pitchFamily="34" charset="0"/>
                        </a:rPr>
                        <a:t>sa</a:t>
                      </a:r>
                      <a:endParaRPr lang="zh-CN" altLang="en-US" sz="2000" b="1" dirty="0"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jr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8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87823" y="942765"/>
            <a:ext cx="3212308" cy="51389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R</a:t>
            </a:r>
            <a:r>
              <a:rPr lang="zh-CN" altLang="en-US" dirty="0"/>
              <a:t>型指令</a:t>
            </a:r>
          </a:p>
        </p:txBody>
      </p:sp>
    </p:spTree>
    <p:extLst>
      <p:ext uri="{BB962C8B-B14F-4D97-AF65-F5344CB8AC3E}">
        <p14:creationId xmlns:p14="http://schemas.microsoft.com/office/powerpoint/2010/main" val="2284660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指令格式 </a:t>
            </a:r>
            <a:r>
              <a:rPr lang="en-US" altLang="zh-CN" dirty="0"/>
              <a:t>(R</a:t>
            </a:r>
            <a:r>
              <a:rPr lang="zh-CN" altLang="en-US" dirty="0"/>
              <a:t>型指令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6548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 err="1"/>
              <a:t>Reg</a:t>
            </a:r>
            <a:r>
              <a:rPr lang="zh-CN" altLang="en-US" dirty="0"/>
              <a:t>型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573835"/>
              </p:ext>
            </p:extLst>
          </p:nvPr>
        </p:nvGraphicFramePr>
        <p:xfrm>
          <a:off x="1365656" y="2105986"/>
          <a:ext cx="10000549" cy="2525490"/>
        </p:xfrm>
        <a:graphic>
          <a:graphicData uri="http://schemas.openxmlformats.org/drawingml/2006/table">
            <a:tbl>
              <a:tblPr firstRow="1" bandRow="1"/>
              <a:tblGrid>
                <a:gridCol w="1017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76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56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00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440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10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格式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rgbClr val="0000FF"/>
                          </a:solidFill>
                        </a:rPr>
                        <a:t>rd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shamt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funct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功能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add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100000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寄存器加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sub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100010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寄存器减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and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100100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寄存器与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or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100101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寄存器或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xor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100110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寄存器异或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6948775"/>
              </p:ext>
            </p:extLst>
          </p:nvPr>
        </p:nvGraphicFramePr>
        <p:xfrm>
          <a:off x="1286539" y="1642403"/>
          <a:ext cx="8527312" cy="408986"/>
        </p:xfrm>
        <a:graphic>
          <a:graphicData uri="http://schemas.openxmlformats.org/drawingml/2006/table">
            <a:tbl>
              <a:tblPr firstRow="1" bandRow="1"/>
              <a:tblGrid>
                <a:gridCol w="1065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5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5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59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5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59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59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45" marR="103845" marT="52093" marB="52093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[31:26]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[25:21]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[20:16]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[15:11]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[10:6]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[5:0]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内容占位符 2"/>
          <p:cNvSpPr txBox="1">
            <a:spLocks/>
          </p:cNvSpPr>
          <p:nvPr/>
        </p:nvSpPr>
        <p:spPr>
          <a:xfrm>
            <a:off x="3016900" y="4717648"/>
            <a:ext cx="6002775" cy="652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nl-NL" dirty="0"/>
              <a:t>指令功能：</a:t>
            </a:r>
            <a:r>
              <a:rPr lang="nl-NL" altLang="zh-CN" dirty="0"/>
              <a:t>$rd ← $rs op $rt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701753"/>
              </p:ext>
            </p:extLst>
          </p:nvPr>
        </p:nvGraphicFramePr>
        <p:xfrm>
          <a:off x="1642101" y="5368265"/>
          <a:ext cx="9159568" cy="421917"/>
        </p:xfrm>
        <a:graphic>
          <a:graphicData uri="http://schemas.openxmlformats.org/drawingml/2006/table">
            <a:tbl>
              <a:tblPr firstRow="1" bandRow="1"/>
              <a:tblGrid>
                <a:gridCol w="1144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49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add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R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18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2105" marB="5210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19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2105" marB="5210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17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2105" marB="5210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32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内容占位符 2"/>
          <p:cNvSpPr txBox="1">
            <a:spLocks/>
          </p:cNvSpPr>
          <p:nvPr/>
        </p:nvSpPr>
        <p:spPr bwMode="auto">
          <a:xfrm>
            <a:off x="1595663" y="5888677"/>
            <a:ext cx="9206006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itchFamily="-65" charset="0"/>
                <a:ea typeface="微软雅黑"/>
                <a:cs typeface="+mn-cs"/>
              </a:rPr>
              <a:t>add $s1,$s2,$s3     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# </a:t>
            </a:r>
            <a:r>
              <a:rPr lang="zh-CN" altLang="en-US" kern="0" dirty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</a:rPr>
              <a:t>机器码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/>
                <a:ea typeface="微软雅黑"/>
              </a:rPr>
              <a:t>   0x2538820</a:t>
            </a:r>
          </a:p>
        </p:txBody>
      </p:sp>
    </p:spTree>
    <p:extLst>
      <p:ext uri="{BB962C8B-B14F-4D97-AF65-F5344CB8AC3E}">
        <p14:creationId xmlns:p14="http://schemas.microsoft.com/office/powerpoint/2010/main" val="419434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指令格式 </a:t>
            </a:r>
            <a:r>
              <a:rPr lang="en-US" altLang="zh-CN" dirty="0"/>
              <a:t>(R</a:t>
            </a:r>
            <a:r>
              <a:rPr lang="zh-CN" altLang="en-US" dirty="0"/>
              <a:t>型指令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20433"/>
              </p:ext>
            </p:extLst>
          </p:nvPr>
        </p:nvGraphicFramePr>
        <p:xfrm>
          <a:off x="1259330" y="1776383"/>
          <a:ext cx="9851693" cy="1683660"/>
        </p:xfrm>
        <a:graphic>
          <a:graphicData uri="http://schemas.openxmlformats.org/drawingml/2006/table">
            <a:tbl>
              <a:tblPr firstRow="1" bandRow="1"/>
              <a:tblGrid>
                <a:gridCol w="1017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0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7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7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77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60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440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652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格式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rgbClr val="0000FF"/>
                          </a:solidFill>
                        </a:rPr>
                        <a:t>rd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shamt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funct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功能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>
                          <a:solidFill>
                            <a:schemeClr val="tx1"/>
                          </a:solidFill>
                        </a:rPr>
                        <a:t>sll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000000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00000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000000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00000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逻辑左移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srl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000000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00000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000010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00010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逻辑右移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sra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000000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00000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000011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01000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算术右移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2683270"/>
              </p:ext>
            </p:extLst>
          </p:nvPr>
        </p:nvGraphicFramePr>
        <p:xfrm>
          <a:off x="3144499" y="1286523"/>
          <a:ext cx="6850104" cy="401252"/>
        </p:xfrm>
        <a:graphic>
          <a:graphicData uri="http://schemas.openxmlformats.org/drawingml/2006/table">
            <a:tbl>
              <a:tblPr firstRow="1" bandRow="1"/>
              <a:tblGrid>
                <a:gridCol w="1141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0125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 [31:26]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[25:21]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[20:16]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[15:11]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[10:6]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[5:0]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>
          <a:xfrm>
            <a:off x="3059431" y="3696907"/>
            <a:ext cx="6002775" cy="652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指令功能：</a:t>
            </a:r>
            <a:r>
              <a:rPr lang="en-US" altLang="zh-CN" dirty="0"/>
              <a:t>$</a:t>
            </a:r>
            <a:r>
              <a:rPr lang="en-US" altLang="zh-CN" dirty="0" err="1"/>
              <a:t>rd</a:t>
            </a:r>
            <a:r>
              <a:rPr lang="en-US" altLang="zh-CN" dirty="0"/>
              <a:t> ← $</a:t>
            </a:r>
            <a:r>
              <a:rPr lang="en-US" altLang="zh-CN" dirty="0" err="1"/>
              <a:t>rt</a:t>
            </a:r>
            <a:r>
              <a:rPr lang="en-US" altLang="zh-CN" dirty="0"/>
              <a:t> shift </a:t>
            </a:r>
            <a:r>
              <a:rPr lang="en-US" altLang="zh-CN" dirty="0" err="1"/>
              <a:t>sa</a:t>
            </a:r>
            <a:endParaRPr lang="en-US" altLang="zh-CN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87822" y="836434"/>
            <a:ext cx="10515599" cy="726548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 err="1"/>
              <a:t>Reg</a:t>
            </a:r>
            <a:r>
              <a:rPr lang="zh-CN" altLang="en-US" dirty="0"/>
              <a:t>型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94769"/>
              </p:ext>
            </p:extLst>
          </p:nvPr>
        </p:nvGraphicFramePr>
        <p:xfrm>
          <a:off x="1269963" y="4990963"/>
          <a:ext cx="10106875" cy="841830"/>
        </p:xfrm>
        <a:graphic>
          <a:graphicData uri="http://schemas.openxmlformats.org/drawingml/2006/table">
            <a:tbl>
              <a:tblPr firstRow="1" bandRow="1"/>
              <a:tblGrid>
                <a:gridCol w="1017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6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7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7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77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60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440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204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格式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rgbClr val="0000FF"/>
                          </a:solidFill>
                        </a:rPr>
                        <a:t>rd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shamt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funct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功能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jr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000000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00000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00000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00000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001000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寄存器跳转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0873477"/>
              </p:ext>
            </p:extLst>
          </p:nvPr>
        </p:nvGraphicFramePr>
        <p:xfrm>
          <a:off x="3006270" y="4533002"/>
          <a:ext cx="6850104" cy="401252"/>
        </p:xfrm>
        <a:graphic>
          <a:graphicData uri="http://schemas.openxmlformats.org/drawingml/2006/table">
            <a:tbl>
              <a:tblPr firstRow="1" bandRow="1"/>
              <a:tblGrid>
                <a:gridCol w="1141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0125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 [31:26]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[25:21]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[20:16]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[15:11]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[10:6]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[5:0]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内容占位符 2"/>
          <p:cNvSpPr txBox="1">
            <a:spLocks/>
          </p:cNvSpPr>
          <p:nvPr/>
        </p:nvSpPr>
        <p:spPr>
          <a:xfrm>
            <a:off x="3059431" y="6028986"/>
            <a:ext cx="7254150" cy="652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指令功能：</a:t>
            </a:r>
            <a:r>
              <a:rPr lang="en-US" altLang="zh-CN" dirty="0" err="1"/>
              <a:t>jr</a:t>
            </a:r>
            <a:r>
              <a:rPr lang="en-US" altLang="zh-CN" dirty="0"/>
              <a:t> </a:t>
            </a:r>
            <a:r>
              <a:rPr lang="en-US" altLang="zh-CN" dirty="0" err="1"/>
              <a:t>rs</a:t>
            </a:r>
            <a:r>
              <a:rPr lang="en-US" altLang="zh-CN" dirty="0"/>
              <a:t> ;   PC ← $</a:t>
            </a:r>
            <a:r>
              <a:rPr lang="en-US" altLang="zh-CN" dirty="0" err="1"/>
              <a:t>rs</a:t>
            </a:r>
            <a:r>
              <a:rPr lang="en-US" altLang="zh-CN" dirty="0"/>
              <a:t>     </a:t>
            </a:r>
            <a:r>
              <a:rPr lang="en-US" altLang="zh-CN" dirty="0">
                <a:solidFill>
                  <a:schemeClr val="tx1"/>
                </a:solidFill>
              </a:rPr>
              <a:t>(Jump Register) </a:t>
            </a:r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498455" y="4008482"/>
            <a:ext cx="10515599" cy="726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 err="1"/>
              <a:t>Reg</a:t>
            </a:r>
            <a:r>
              <a:rPr lang="zh-CN" altLang="en-US" dirty="0"/>
              <a:t>型</a:t>
            </a:r>
          </a:p>
        </p:txBody>
      </p:sp>
    </p:spTree>
    <p:extLst>
      <p:ext uri="{BB962C8B-B14F-4D97-AF65-F5344CB8AC3E}">
        <p14:creationId xmlns:p14="http://schemas.microsoft.com/office/powerpoint/2010/main" val="3471988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指令格式 </a:t>
            </a:r>
            <a:r>
              <a:rPr lang="en-US" altLang="zh-CN" dirty="0"/>
              <a:t>(I</a:t>
            </a:r>
            <a:r>
              <a:rPr lang="zh-CN" altLang="en-US" dirty="0"/>
              <a:t>型指令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584731"/>
              </p:ext>
            </p:extLst>
          </p:nvPr>
        </p:nvGraphicFramePr>
        <p:xfrm>
          <a:off x="1673989" y="1382985"/>
          <a:ext cx="9128713" cy="4261395"/>
        </p:xfrm>
        <a:graphic>
          <a:graphicData uri="http://schemas.openxmlformats.org/drawingml/2006/table">
            <a:tbl>
              <a:tblPr firstRow="1" bandRow="1"/>
              <a:tblGrid>
                <a:gridCol w="1017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7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7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216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imm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功能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solidFill>
                            <a:srgbClr val="002060"/>
                          </a:solidFill>
                        </a:rPr>
                        <a:t>addi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/>
                      <a:r>
                        <a:rPr lang="en-US" altLang="zh-CN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001000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16bits </a:t>
                      </a:r>
                      <a:r>
                        <a:rPr lang="zh-CN" altLang="en-US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立即数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寄存器和立即数“加”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andi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/>
                      <a:r>
                        <a:rPr lang="en-US" altLang="zh-CN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001100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16bits </a:t>
                      </a:r>
                      <a:r>
                        <a:rPr lang="zh-CN" altLang="en-US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立即数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寄存器和立即数“与”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ori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/>
                      <a:r>
                        <a:rPr lang="en-US" altLang="zh-CN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001101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16bits </a:t>
                      </a:r>
                      <a:r>
                        <a:rPr lang="zh-CN" altLang="en-US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立即数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寄存器和立即数“或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”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xori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/>
                      <a:r>
                        <a:rPr lang="en-US" altLang="zh-CN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001110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16bits </a:t>
                      </a:r>
                      <a:r>
                        <a:rPr lang="zh-CN" altLang="en-US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立即数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寄存器和立即数“异或”</a:t>
                      </a: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>
                          <a:solidFill>
                            <a:schemeClr val="tx1"/>
                          </a:solidFill>
                        </a:rPr>
                        <a:t>lw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100011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16bits </a:t>
                      </a:r>
                      <a:r>
                        <a:rPr lang="zh-CN" altLang="en-US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立即数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从存储器中读取数据</a:t>
                      </a: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sw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/>
                      <a:r>
                        <a:rPr lang="en-US" altLang="zh-CN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101011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16bits </a:t>
                      </a:r>
                      <a:r>
                        <a:rPr lang="zh-CN" altLang="en-US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立即数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把数据保存到存储器</a:t>
                      </a: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beq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/>
                      <a:r>
                        <a:rPr lang="en-US" altLang="zh-CN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000100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16bits </a:t>
                      </a:r>
                      <a:r>
                        <a:rPr lang="zh-CN" altLang="en-US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立即数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寄存器相等则转移</a:t>
                      </a: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bne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/>
                      <a:r>
                        <a:rPr lang="en-US" altLang="zh-CN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000101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16bits </a:t>
                      </a:r>
                      <a:r>
                        <a:rPr lang="zh-CN" altLang="en-US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立即数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寄存器不等则转移</a:t>
                      </a: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0915">
                <a:tc>
                  <a:txBody>
                    <a:bodyPr/>
                    <a:lstStyle/>
                    <a:p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lui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001111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00000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16bits </a:t>
                      </a:r>
                      <a:r>
                        <a:rPr lang="zh-CN" altLang="en-US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立即数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设置寄存器的高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 </a:t>
                      </a: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7216466"/>
              </p:ext>
            </p:extLst>
          </p:nvPr>
        </p:nvGraphicFramePr>
        <p:xfrm>
          <a:off x="2708555" y="946267"/>
          <a:ext cx="6850104" cy="401252"/>
        </p:xfrm>
        <a:graphic>
          <a:graphicData uri="http://schemas.openxmlformats.org/drawingml/2006/table">
            <a:tbl>
              <a:tblPr firstRow="1" bandRow="1"/>
              <a:tblGrid>
                <a:gridCol w="1141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0125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 [31:26]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[25:21]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[20:16]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[15:0]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内容占位符 2"/>
          <p:cNvSpPr txBox="1">
            <a:spLocks/>
          </p:cNvSpPr>
          <p:nvPr/>
        </p:nvSpPr>
        <p:spPr>
          <a:xfrm>
            <a:off x="2187560" y="5759640"/>
            <a:ext cx="7254150" cy="652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 err="1"/>
              <a:t>rs</a:t>
            </a:r>
            <a:r>
              <a:rPr lang="zh-CN" altLang="en-US" dirty="0"/>
              <a:t>：原操作数</a:t>
            </a:r>
            <a:r>
              <a:rPr lang="en-US" altLang="zh-CN" dirty="0"/>
              <a:t>1 ;   </a:t>
            </a:r>
            <a:r>
              <a:rPr lang="en-US" altLang="zh-CN" dirty="0" err="1"/>
              <a:t>imm</a:t>
            </a:r>
            <a:r>
              <a:rPr lang="zh-CN" altLang="en-US" dirty="0"/>
              <a:t>：源操作数</a:t>
            </a:r>
            <a:r>
              <a:rPr lang="en-US" altLang="zh-CN" dirty="0"/>
              <a:t>2</a:t>
            </a:r>
            <a:r>
              <a:rPr lang="zh-CN" altLang="en-US" dirty="0"/>
              <a:t>；</a:t>
            </a:r>
            <a:r>
              <a:rPr lang="en-US" altLang="zh-CN" dirty="0" err="1"/>
              <a:t>rt</a:t>
            </a:r>
            <a:r>
              <a:rPr lang="zh-CN" altLang="en-US" dirty="0"/>
              <a:t>：存结果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72281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指令格式 </a:t>
            </a:r>
            <a:r>
              <a:rPr lang="en-US" altLang="zh-CN" dirty="0"/>
              <a:t>(I</a:t>
            </a:r>
            <a:r>
              <a:rPr lang="zh-CN" altLang="en-US" dirty="0"/>
              <a:t>型指令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448757"/>
              </p:ext>
            </p:extLst>
          </p:nvPr>
        </p:nvGraphicFramePr>
        <p:xfrm>
          <a:off x="1695254" y="2244215"/>
          <a:ext cx="9128713" cy="2127795"/>
        </p:xfrm>
        <a:graphic>
          <a:graphicData uri="http://schemas.openxmlformats.org/drawingml/2006/table">
            <a:tbl>
              <a:tblPr firstRow="1" bandRow="1"/>
              <a:tblGrid>
                <a:gridCol w="1017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7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7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216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imm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功能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solidFill>
                            <a:srgbClr val="002060"/>
                          </a:solidFill>
                        </a:rPr>
                        <a:t>addi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/>
                      <a:r>
                        <a:rPr lang="en-US" altLang="zh-CN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001000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16bits </a:t>
                      </a:r>
                      <a:r>
                        <a:rPr lang="zh-CN" altLang="en-US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立即数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寄存器和立即数“加”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andi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/>
                      <a:r>
                        <a:rPr lang="en-US" altLang="zh-CN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001100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16bits </a:t>
                      </a:r>
                      <a:r>
                        <a:rPr lang="zh-CN" altLang="en-US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立即数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寄存器和立即数“与”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ori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/>
                      <a:r>
                        <a:rPr lang="en-US" altLang="zh-CN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001101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16bits </a:t>
                      </a:r>
                      <a:r>
                        <a:rPr lang="zh-CN" altLang="en-US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立即数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寄存器和立即数“或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”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xori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/>
                      <a:r>
                        <a:rPr lang="en-US" altLang="zh-CN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001110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16bits </a:t>
                      </a:r>
                      <a:r>
                        <a:rPr lang="zh-CN" altLang="en-US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立即数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寄存器和立即数“异或”</a:t>
                      </a: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140324"/>
              </p:ext>
            </p:extLst>
          </p:nvPr>
        </p:nvGraphicFramePr>
        <p:xfrm>
          <a:off x="2729820" y="1807497"/>
          <a:ext cx="6850104" cy="401252"/>
        </p:xfrm>
        <a:graphic>
          <a:graphicData uri="http://schemas.openxmlformats.org/drawingml/2006/table">
            <a:tbl>
              <a:tblPr firstRow="1" bandRow="1"/>
              <a:tblGrid>
                <a:gridCol w="1141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0125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 [31:26]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[25:21]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[20:16]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[15:0]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内容占位符 2"/>
          <p:cNvSpPr txBox="1">
            <a:spLocks/>
          </p:cNvSpPr>
          <p:nvPr/>
        </p:nvSpPr>
        <p:spPr>
          <a:xfrm>
            <a:off x="2187560" y="4770812"/>
            <a:ext cx="7254150" cy="14067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 err="1"/>
              <a:t>addi</a:t>
            </a:r>
            <a:r>
              <a:rPr lang="en-US" altLang="zh-CN" dirty="0"/>
              <a:t>  </a:t>
            </a:r>
            <a:r>
              <a:rPr lang="nl-NL" altLang="zh-CN" dirty="0"/>
              <a:t>rt, rs, imm;   # $rt ← $rs  op  E(imm)</a:t>
            </a:r>
          </a:p>
          <a:p>
            <a:pPr lvl="1"/>
            <a:r>
              <a:rPr lang="zh-CN" altLang="en-US" dirty="0"/>
              <a:t>立即数需要扩展为</a:t>
            </a:r>
            <a:r>
              <a:rPr lang="en-US" altLang="zh-CN" dirty="0"/>
              <a:t>32</a:t>
            </a:r>
            <a:r>
              <a:rPr lang="zh-CN" altLang="en-US" dirty="0"/>
              <a:t>位</a:t>
            </a:r>
            <a:endParaRPr lang="en-US" altLang="zh-CN" dirty="0"/>
          </a:p>
          <a:p>
            <a:pPr lvl="1"/>
            <a:r>
              <a:rPr lang="en-US" altLang="zh-CN" dirty="0" err="1"/>
              <a:t>addi</a:t>
            </a:r>
            <a:r>
              <a:rPr lang="zh-CN" altLang="en-US" dirty="0"/>
              <a:t>指令的</a:t>
            </a:r>
            <a:r>
              <a:rPr lang="en-US" altLang="zh-CN" dirty="0" err="1"/>
              <a:t>imm</a:t>
            </a:r>
            <a:r>
              <a:rPr lang="zh-CN" altLang="en-US" dirty="0"/>
              <a:t>是进行符号扩展，其余是</a:t>
            </a:r>
            <a:r>
              <a:rPr lang="en-US" altLang="zh-CN" dirty="0"/>
              <a:t>0</a:t>
            </a:r>
            <a:r>
              <a:rPr lang="zh-CN" altLang="en-US" dirty="0"/>
              <a:t>扩展</a:t>
            </a:r>
          </a:p>
          <a:p>
            <a:pPr lvl="1"/>
            <a:endParaRPr lang="nl-NL" altLang="zh-CN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6548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、面向运算的</a:t>
            </a:r>
            <a:r>
              <a:rPr lang="en-US" altLang="zh-CN" dirty="0"/>
              <a:t>I</a:t>
            </a:r>
            <a:r>
              <a:rPr lang="zh-CN" altLang="en-US" dirty="0"/>
              <a:t>型指令</a:t>
            </a:r>
          </a:p>
        </p:txBody>
      </p:sp>
    </p:spTree>
    <p:extLst>
      <p:ext uri="{BB962C8B-B14F-4D97-AF65-F5344CB8AC3E}">
        <p14:creationId xmlns:p14="http://schemas.microsoft.com/office/powerpoint/2010/main" val="296671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指令格式 </a:t>
            </a:r>
            <a:r>
              <a:rPr lang="en-US" altLang="zh-CN" dirty="0"/>
              <a:t>(I</a:t>
            </a:r>
            <a:r>
              <a:rPr lang="zh-CN" altLang="en-US" dirty="0"/>
              <a:t>型指令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934486"/>
              </p:ext>
            </p:extLst>
          </p:nvPr>
        </p:nvGraphicFramePr>
        <p:xfrm>
          <a:off x="1695254" y="2244215"/>
          <a:ext cx="9128713" cy="1274355"/>
        </p:xfrm>
        <a:graphic>
          <a:graphicData uri="http://schemas.openxmlformats.org/drawingml/2006/table">
            <a:tbl>
              <a:tblPr firstRow="1" bandRow="1"/>
              <a:tblGrid>
                <a:gridCol w="1017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7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7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216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imm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功能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>
                          <a:solidFill>
                            <a:schemeClr val="tx1"/>
                          </a:solidFill>
                        </a:rPr>
                        <a:t>lw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altLang="zh-CN" sz="22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100011</a:t>
                      </a:r>
                      <a:endParaRPr lang="zh-CN" altLang="en-US" sz="22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16bits </a:t>
                      </a:r>
                      <a:r>
                        <a:rPr lang="zh-CN" altLang="en-US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立即数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从存储器中读取数据</a:t>
                      </a: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sw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/>
                      <a:r>
                        <a:rPr lang="en-US" altLang="zh-CN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101011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16bits </a:t>
                      </a:r>
                      <a:r>
                        <a:rPr lang="zh-CN" altLang="en-US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立即数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把数据保存到存储器</a:t>
                      </a: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5801749"/>
              </p:ext>
            </p:extLst>
          </p:nvPr>
        </p:nvGraphicFramePr>
        <p:xfrm>
          <a:off x="2729820" y="1807497"/>
          <a:ext cx="6850104" cy="401252"/>
        </p:xfrm>
        <a:graphic>
          <a:graphicData uri="http://schemas.openxmlformats.org/drawingml/2006/table">
            <a:tbl>
              <a:tblPr firstRow="1" bandRow="1"/>
              <a:tblGrid>
                <a:gridCol w="1141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0125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 [31:26]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[25:21]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[20:16]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[15:0]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内容占位符 2"/>
          <p:cNvSpPr txBox="1">
            <a:spLocks/>
          </p:cNvSpPr>
          <p:nvPr/>
        </p:nvSpPr>
        <p:spPr>
          <a:xfrm>
            <a:off x="2527797" y="4895994"/>
            <a:ext cx="7254150" cy="14067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MIPS32</a:t>
            </a:r>
            <a:r>
              <a:rPr lang="zh-CN" altLang="en-US" sz="2800" dirty="0">
                <a:solidFill>
                  <a:schemeClr val="tx1"/>
                </a:solidFill>
              </a:rPr>
              <a:t>中唯一两条访问存储器的指令</a:t>
            </a:r>
            <a:r>
              <a:rPr lang="en-US" altLang="zh-CN" sz="2800" dirty="0">
                <a:solidFill>
                  <a:schemeClr val="tx1"/>
                </a:solidFill>
              </a:rPr>
              <a:t>(RISC)</a:t>
            </a:r>
          </a:p>
          <a:p>
            <a:pPr lvl="1"/>
            <a:r>
              <a:rPr lang="en-US" altLang="zh-CN" dirty="0" err="1"/>
              <a:t>lw</a:t>
            </a:r>
            <a:r>
              <a:rPr lang="en-US" altLang="zh-CN" dirty="0"/>
              <a:t>  </a:t>
            </a:r>
            <a:r>
              <a:rPr lang="en-US" altLang="zh-CN" dirty="0" err="1"/>
              <a:t>rt</a:t>
            </a:r>
            <a:r>
              <a:rPr lang="en-US" altLang="zh-CN" dirty="0"/>
              <a:t>, </a:t>
            </a:r>
            <a:r>
              <a:rPr lang="en-US" altLang="zh-CN" dirty="0" err="1"/>
              <a:t>imm</a:t>
            </a:r>
            <a:r>
              <a:rPr lang="en-US" altLang="zh-CN" dirty="0"/>
              <a:t>(</a:t>
            </a:r>
            <a:r>
              <a:rPr lang="en-US" altLang="zh-CN" dirty="0" err="1"/>
              <a:t>rs</a:t>
            </a:r>
            <a:r>
              <a:rPr lang="en-US" altLang="zh-CN" dirty="0"/>
              <a:t>)   #  $</a:t>
            </a:r>
            <a:r>
              <a:rPr lang="en-US" altLang="zh-CN" dirty="0" err="1"/>
              <a:t>rt</a:t>
            </a:r>
            <a:r>
              <a:rPr lang="en-US" altLang="zh-CN" dirty="0"/>
              <a:t> ← </a:t>
            </a:r>
            <a:r>
              <a:rPr lang="en-US" altLang="zh-CN" dirty="0" err="1"/>
              <a:t>mem</a:t>
            </a:r>
            <a:r>
              <a:rPr lang="en-US" altLang="zh-CN" dirty="0"/>
              <a:t>[$</a:t>
            </a:r>
            <a:r>
              <a:rPr lang="en-US" altLang="zh-CN" dirty="0" err="1"/>
              <a:t>rs+E</a:t>
            </a:r>
            <a:r>
              <a:rPr lang="en-US" altLang="zh-CN" dirty="0"/>
              <a:t>(</a:t>
            </a:r>
            <a:r>
              <a:rPr lang="en-US" altLang="zh-CN" dirty="0" err="1"/>
              <a:t>imm</a:t>
            </a:r>
            <a:r>
              <a:rPr lang="en-US" altLang="zh-CN" dirty="0"/>
              <a:t>)] </a:t>
            </a:r>
          </a:p>
          <a:p>
            <a:pPr lvl="1"/>
            <a:r>
              <a:rPr lang="en-US" altLang="zh-CN" dirty="0" err="1"/>
              <a:t>sw</a:t>
            </a:r>
            <a:r>
              <a:rPr lang="en-US" altLang="zh-CN" dirty="0"/>
              <a:t>  </a:t>
            </a:r>
            <a:r>
              <a:rPr lang="en-US" altLang="zh-CN" dirty="0" err="1"/>
              <a:t>rt</a:t>
            </a:r>
            <a:r>
              <a:rPr lang="en-US" altLang="zh-CN" dirty="0"/>
              <a:t>, </a:t>
            </a:r>
            <a:r>
              <a:rPr lang="en-US" altLang="zh-CN" dirty="0" err="1"/>
              <a:t>imm</a:t>
            </a:r>
            <a:r>
              <a:rPr lang="en-US" altLang="zh-CN" dirty="0"/>
              <a:t>(</a:t>
            </a:r>
            <a:r>
              <a:rPr lang="en-US" altLang="zh-CN" dirty="0" err="1"/>
              <a:t>rs</a:t>
            </a:r>
            <a:r>
              <a:rPr lang="en-US" altLang="zh-CN" dirty="0"/>
              <a:t>)   #  </a:t>
            </a:r>
            <a:r>
              <a:rPr lang="en-US" altLang="zh-CN" dirty="0" err="1"/>
              <a:t>mem</a:t>
            </a:r>
            <a:r>
              <a:rPr lang="en-US" altLang="zh-CN" dirty="0"/>
              <a:t>[$</a:t>
            </a:r>
            <a:r>
              <a:rPr lang="en-US" altLang="zh-CN" dirty="0" err="1"/>
              <a:t>rs+E</a:t>
            </a:r>
            <a:r>
              <a:rPr lang="en-US" altLang="zh-CN" dirty="0"/>
              <a:t>(</a:t>
            </a:r>
            <a:r>
              <a:rPr lang="en-US" altLang="zh-CN" dirty="0" err="1"/>
              <a:t>imm</a:t>
            </a:r>
            <a:r>
              <a:rPr lang="en-US" altLang="zh-CN" dirty="0"/>
              <a:t>)] ←$</a:t>
            </a:r>
            <a:r>
              <a:rPr lang="en-US" altLang="zh-CN" dirty="0" err="1"/>
              <a:t>rt</a:t>
            </a:r>
            <a:r>
              <a:rPr lang="en-US" altLang="zh-CN" dirty="0"/>
              <a:t> </a:t>
            </a:r>
          </a:p>
          <a:p>
            <a:pPr marL="457200" lvl="1" indent="0">
              <a:buNone/>
            </a:pPr>
            <a:endParaRPr lang="nl-NL" altLang="zh-CN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6548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、面向访存的</a:t>
            </a:r>
            <a:r>
              <a:rPr lang="en-US" altLang="zh-CN" dirty="0"/>
              <a:t>I</a:t>
            </a:r>
            <a:r>
              <a:rPr lang="zh-CN" altLang="en-US" dirty="0"/>
              <a:t>型指令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C87F1B-5049-4620-B6F4-0FE3D62B70E0}"/>
              </a:ext>
            </a:extLst>
          </p:cNvPr>
          <p:cNvSpPr/>
          <p:nvPr/>
        </p:nvSpPr>
        <p:spPr>
          <a:xfrm>
            <a:off x="3048000" y="3715400"/>
            <a:ext cx="6096000" cy="955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基址寻址方式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6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要先“带符号扩展”成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位。</a:t>
            </a:r>
          </a:p>
        </p:txBody>
      </p:sp>
    </p:spTree>
    <p:extLst>
      <p:ext uri="{BB962C8B-B14F-4D97-AF65-F5344CB8AC3E}">
        <p14:creationId xmlns:p14="http://schemas.microsoft.com/office/powerpoint/2010/main" val="2664515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指令格式 </a:t>
            </a:r>
            <a:r>
              <a:rPr lang="en-US" altLang="zh-CN" dirty="0"/>
              <a:t>(I</a:t>
            </a:r>
            <a:r>
              <a:rPr lang="zh-CN" altLang="en-US" dirty="0"/>
              <a:t>型指令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648426"/>
              </p:ext>
            </p:extLst>
          </p:nvPr>
        </p:nvGraphicFramePr>
        <p:xfrm>
          <a:off x="1494827" y="2684476"/>
          <a:ext cx="9128713" cy="847635"/>
        </p:xfrm>
        <a:graphic>
          <a:graphicData uri="http://schemas.openxmlformats.org/drawingml/2006/table">
            <a:tbl>
              <a:tblPr firstRow="1" bandRow="1"/>
              <a:tblGrid>
                <a:gridCol w="1017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7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7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216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imm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功能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15">
                <a:tc>
                  <a:txBody>
                    <a:bodyPr/>
                    <a:lstStyle/>
                    <a:p>
                      <a:r>
                        <a:rPr lang="en-US" altLang="zh-CN" sz="2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lui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001111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00000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16bits </a:t>
                      </a:r>
                      <a:r>
                        <a:rPr lang="zh-CN" altLang="en-US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立即数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设置寄存器的高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 </a:t>
                      </a: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5341072"/>
              </p:ext>
            </p:extLst>
          </p:nvPr>
        </p:nvGraphicFramePr>
        <p:xfrm>
          <a:off x="2529393" y="2247758"/>
          <a:ext cx="6850104" cy="401252"/>
        </p:xfrm>
        <a:graphic>
          <a:graphicData uri="http://schemas.openxmlformats.org/drawingml/2006/table">
            <a:tbl>
              <a:tblPr firstRow="1" bandRow="1"/>
              <a:tblGrid>
                <a:gridCol w="1141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0125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 [31:26]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[25:21]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[20:16]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[15:0]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内容占位符 2"/>
          <p:cNvSpPr txBox="1">
            <a:spLocks/>
          </p:cNvSpPr>
          <p:nvPr/>
        </p:nvSpPr>
        <p:spPr>
          <a:xfrm>
            <a:off x="2104091" y="4474215"/>
            <a:ext cx="7275405" cy="12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 err="1"/>
              <a:t>lui</a:t>
            </a:r>
            <a:r>
              <a:rPr lang="en-US" altLang="zh-CN" dirty="0"/>
              <a:t>  rt, </a:t>
            </a:r>
            <a:r>
              <a:rPr lang="en-US" altLang="zh-CN" dirty="0" err="1"/>
              <a:t>imm</a:t>
            </a:r>
            <a:r>
              <a:rPr lang="en-US" altLang="zh-CN" dirty="0"/>
              <a:t>   #  $rt ← </a:t>
            </a:r>
            <a:r>
              <a:rPr lang="en-US" altLang="zh-CN" dirty="0" err="1"/>
              <a:t>imm</a:t>
            </a:r>
            <a:r>
              <a:rPr lang="en-US" altLang="zh-CN" dirty="0"/>
              <a:t>&lt;&lt;16</a:t>
            </a:r>
            <a:r>
              <a:rPr lang="zh-CN" altLang="en-US" dirty="0"/>
              <a:t>（空位补</a:t>
            </a:r>
            <a:r>
              <a:rPr lang="en-US" altLang="zh-CN" dirty="0"/>
              <a:t>0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Load Upper Immediate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6548"/>
          </a:xfrm>
        </p:spPr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、面向数位设置的</a:t>
            </a:r>
            <a:r>
              <a:rPr lang="en-US" altLang="zh-CN" dirty="0"/>
              <a:t>I</a:t>
            </a:r>
            <a:r>
              <a:rPr lang="zh-CN" altLang="en-US" dirty="0"/>
              <a:t>型指令</a:t>
            </a:r>
          </a:p>
        </p:txBody>
      </p:sp>
    </p:spTree>
    <p:extLst>
      <p:ext uri="{BB962C8B-B14F-4D97-AF65-F5344CB8AC3E}">
        <p14:creationId xmlns:p14="http://schemas.microsoft.com/office/powerpoint/2010/main" val="3301656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指令格式 </a:t>
            </a:r>
            <a:r>
              <a:rPr lang="en-US" altLang="zh-CN" dirty="0"/>
              <a:t>(I</a:t>
            </a:r>
            <a:r>
              <a:rPr lang="zh-CN" altLang="en-US" dirty="0"/>
              <a:t>型指令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391670"/>
              </p:ext>
            </p:extLst>
          </p:nvPr>
        </p:nvGraphicFramePr>
        <p:xfrm>
          <a:off x="1695254" y="2244215"/>
          <a:ext cx="9128713" cy="1274355"/>
        </p:xfrm>
        <a:graphic>
          <a:graphicData uri="http://schemas.openxmlformats.org/drawingml/2006/table">
            <a:tbl>
              <a:tblPr firstRow="1" bandRow="1"/>
              <a:tblGrid>
                <a:gridCol w="1017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7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7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354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216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imm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功能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beq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/>
                      <a:r>
                        <a:rPr lang="en-US" altLang="zh-CN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000100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16bits </a:t>
                      </a:r>
                      <a:r>
                        <a:rPr lang="zh-CN" altLang="en-US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立即数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寄存器相等则转移</a:t>
                      </a: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bne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l"/>
                      <a:r>
                        <a:rPr lang="en-US" altLang="zh-CN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000101</a:t>
                      </a:r>
                      <a:endParaRPr lang="zh-CN" altLang="en-US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16bits </a:t>
                      </a:r>
                      <a:r>
                        <a:rPr lang="zh-CN" altLang="en-US" sz="1800" b="0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立即数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l"/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寄存器不等则转移</a:t>
                      </a: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7970219"/>
              </p:ext>
            </p:extLst>
          </p:nvPr>
        </p:nvGraphicFramePr>
        <p:xfrm>
          <a:off x="2729820" y="1807497"/>
          <a:ext cx="6850104" cy="401252"/>
        </p:xfrm>
        <a:graphic>
          <a:graphicData uri="http://schemas.openxmlformats.org/drawingml/2006/table">
            <a:tbl>
              <a:tblPr firstRow="1" bandRow="1"/>
              <a:tblGrid>
                <a:gridCol w="1141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0125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 [31:26]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[25:21]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[20:16]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[15:0]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内容占位符 2"/>
          <p:cNvSpPr txBox="1">
            <a:spLocks/>
          </p:cNvSpPr>
          <p:nvPr/>
        </p:nvSpPr>
        <p:spPr>
          <a:xfrm>
            <a:off x="2091866" y="5065318"/>
            <a:ext cx="8657650" cy="920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 err="1"/>
              <a:t>beq</a:t>
            </a:r>
            <a:r>
              <a:rPr lang="en-US" altLang="zh-CN" dirty="0"/>
              <a:t>/</a:t>
            </a:r>
            <a:r>
              <a:rPr lang="en-US" altLang="zh-CN" dirty="0" err="1"/>
              <a:t>bnq</a:t>
            </a:r>
            <a:r>
              <a:rPr lang="en-US" altLang="zh-CN" dirty="0"/>
              <a:t>  </a:t>
            </a:r>
            <a:r>
              <a:rPr lang="en-US" altLang="zh-CN" dirty="0" err="1"/>
              <a:t>rs</a:t>
            </a:r>
            <a:r>
              <a:rPr lang="en-US" altLang="zh-CN" dirty="0"/>
              <a:t>, rt, </a:t>
            </a:r>
            <a:r>
              <a:rPr lang="en-US" altLang="zh-CN" dirty="0" err="1"/>
              <a:t>imm</a:t>
            </a:r>
            <a:r>
              <a:rPr lang="en-US" altLang="zh-CN" dirty="0"/>
              <a:t>     #if($</a:t>
            </a:r>
            <a:r>
              <a:rPr lang="en-US" altLang="zh-CN" dirty="0" err="1"/>
              <a:t>rs</a:t>
            </a:r>
            <a:r>
              <a:rPr lang="en-US" altLang="zh-CN" dirty="0"/>
              <a:t>==$rt)  PC←PC+4+E(</a:t>
            </a:r>
            <a:r>
              <a:rPr lang="en-US" altLang="zh-CN" dirty="0" err="1"/>
              <a:t>imm</a:t>
            </a:r>
            <a:r>
              <a:rPr lang="en-US" altLang="zh-CN" dirty="0"/>
              <a:t>)&lt;&lt;2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6548"/>
          </a:xfrm>
        </p:spPr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、面向条件转移的</a:t>
            </a:r>
            <a:r>
              <a:rPr lang="en-US" altLang="zh-CN" dirty="0"/>
              <a:t>I</a:t>
            </a:r>
            <a:r>
              <a:rPr lang="zh-CN" altLang="en-US" dirty="0"/>
              <a:t>型指令</a:t>
            </a:r>
          </a:p>
        </p:txBody>
      </p:sp>
      <p:sp>
        <p:nvSpPr>
          <p:cNvPr id="3" name="矩形 2"/>
          <p:cNvSpPr/>
          <p:nvPr/>
        </p:nvSpPr>
        <p:spPr>
          <a:xfrm>
            <a:off x="2877879" y="3936832"/>
            <a:ext cx="6096000" cy="10156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相对寻址方式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6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要先“带符号扩展”成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位，再左移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位。</a:t>
            </a:r>
          </a:p>
        </p:txBody>
      </p:sp>
    </p:spTree>
    <p:extLst>
      <p:ext uri="{BB962C8B-B14F-4D97-AF65-F5344CB8AC3E}">
        <p14:creationId xmlns:p14="http://schemas.microsoft.com/office/powerpoint/2010/main" val="1775642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指令格式 </a:t>
            </a:r>
            <a:r>
              <a:rPr lang="en-US" altLang="zh-CN" dirty="0"/>
              <a:t>(J</a:t>
            </a:r>
            <a:r>
              <a:rPr lang="zh-CN" altLang="en-US" dirty="0"/>
              <a:t>型指令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432736"/>
              </p:ext>
            </p:extLst>
          </p:nvPr>
        </p:nvGraphicFramePr>
        <p:xfrm>
          <a:off x="1259330" y="2180437"/>
          <a:ext cx="9089145" cy="1262745"/>
        </p:xfrm>
        <a:graphic>
          <a:graphicData uri="http://schemas.openxmlformats.org/drawingml/2006/table">
            <a:tbl>
              <a:tblPr firstRow="1" bandRow="1"/>
              <a:tblGrid>
                <a:gridCol w="1017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02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644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Address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功能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j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000010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26bits </a:t>
                      </a:r>
                      <a:r>
                        <a:rPr lang="zh-CN" altLang="en-US" sz="18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(</a:t>
                      </a:r>
                      <a:r>
                        <a:rPr lang="zh-CN" altLang="en-US" sz="1800" b="0" dirty="0">
                          <a:solidFill>
                            <a:srgbClr val="002060"/>
                          </a:solidFill>
                        </a:rPr>
                        <a:t>伪直接寻址</a:t>
                      </a:r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)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2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无条件跳转</a:t>
                      </a: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9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/>
                        <a:t>jal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000011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26bits </a:t>
                      </a:r>
                      <a:r>
                        <a:rPr lang="zh-CN" altLang="en-US" sz="18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(</a:t>
                      </a:r>
                      <a:r>
                        <a:rPr lang="zh-CN" altLang="en-US" sz="1800" b="0" dirty="0">
                          <a:solidFill>
                            <a:srgbClr val="002060"/>
                          </a:solidFill>
                        </a:rPr>
                        <a:t>伪直接寻址</a:t>
                      </a:r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)</a:t>
                      </a: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调用与链接</a:t>
                      </a: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7837687"/>
              </p:ext>
            </p:extLst>
          </p:nvPr>
        </p:nvGraphicFramePr>
        <p:xfrm>
          <a:off x="2155671" y="1701209"/>
          <a:ext cx="6850104" cy="401252"/>
        </p:xfrm>
        <a:graphic>
          <a:graphicData uri="http://schemas.openxmlformats.org/drawingml/2006/table">
            <a:tbl>
              <a:tblPr firstRow="1" bandRow="1"/>
              <a:tblGrid>
                <a:gridCol w="1141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1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01252"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 [31:26]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[25:0]</a:t>
                      </a:r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 b="1">
                          <a:solidFill>
                            <a:schemeClr val="tx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zh-CN" altLang="en-US" sz="2000" b="1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>
          <a:xfrm>
            <a:off x="1868582" y="4604582"/>
            <a:ext cx="9089145" cy="1785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指令功能：</a:t>
            </a:r>
            <a:r>
              <a:rPr lang="en-US" altLang="zh-CN" dirty="0"/>
              <a:t>j  address ;  $PC← ($PC+4) </a:t>
            </a:r>
            <a:r>
              <a:rPr lang="zh-CN" altLang="en-US" dirty="0"/>
              <a:t>，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/>
              <a:t>PC=PC</a:t>
            </a:r>
            <a:r>
              <a:rPr lang="en-US" altLang="zh-CN" baseline="-25000" dirty="0"/>
              <a:t>[31..28]</a:t>
            </a:r>
            <a:r>
              <a:rPr lang="en-US" altLang="zh-CN" dirty="0"/>
              <a:t>,Address,0,0</a:t>
            </a:r>
            <a:endParaRPr lang="zh-CN" altLang="en-US" dirty="0"/>
          </a:p>
          <a:p>
            <a:pPr lvl="1"/>
            <a:r>
              <a:rPr lang="zh-CN" altLang="en-US" dirty="0"/>
              <a:t>指令功能：</a:t>
            </a:r>
            <a:r>
              <a:rPr lang="en-US" altLang="zh-CN" dirty="0" err="1"/>
              <a:t>jal</a:t>
            </a:r>
            <a:r>
              <a:rPr lang="en-US" altLang="zh-CN" dirty="0"/>
              <a:t>  address ;  </a:t>
            </a:r>
            <a:r>
              <a:rPr lang="en-US" altLang="zh-CN" dirty="0">
                <a:solidFill>
                  <a:srgbClr val="0070C0"/>
                </a:solidFill>
              </a:rPr>
              <a:t>$</a:t>
            </a:r>
            <a:r>
              <a:rPr lang="en-US" altLang="zh-CN" dirty="0" err="1">
                <a:solidFill>
                  <a:srgbClr val="0070C0"/>
                </a:solidFill>
              </a:rPr>
              <a:t>ra</a:t>
            </a:r>
            <a:r>
              <a:rPr lang="en-US" altLang="zh-CN" dirty="0">
                <a:solidFill>
                  <a:srgbClr val="0070C0"/>
                </a:solidFill>
              </a:rPr>
              <a:t>←$PC+4</a:t>
            </a:r>
            <a:r>
              <a:rPr lang="zh-CN" altLang="en-US" dirty="0">
                <a:solidFill>
                  <a:srgbClr val="0070C0"/>
                </a:solidFill>
              </a:rPr>
              <a:t>（保存返回地址）</a:t>
            </a:r>
          </a:p>
          <a:p>
            <a:pPr lvl="1"/>
            <a:r>
              <a:rPr lang="en-US" altLang="zh-CN" dirty="0"/>
              <a:t>                                       $PC← ($PC+4) </a:t>
            </a:r>
            <a:r>
              <a:rPr lang="zh-CN" altLang="en-US" dirty="0"/>
              <a:t>，</a:t>
            </a:r>
            <a:r>
              <a:rPr lang="en-US" altLang="zh-CN" dirty="0"/>
              <a:t> PC=PC</a:t>
            </a:r>
            <a:r>
              <a:rPr lang="en-US" altLang="zh-CN" baseline="-25000" dirty="0"/>
              <a:t>[31..28]</a:t>
            </a:r>
            <a:r>
              <a:rPr lang="en-US" altLang="zh-CN" dirty="0"/>
              <a:t>,Address,0,0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26548"/>
          </a:xfrm>
        </p:spPr>
        <p:txBody>
          <a:bodyPr/>
          <a:lstStyle/>
          <a:p>
            <a:r>
              <a:rPr lang="en-US" altLang="zh-CN" dirty="0"/>
              <a:t>J</a:t>
            </a:r>
            <a:r>
              <a:rPr lang="zh-CN" altLang="en-US" dirty="0"/>
              <a:t>型指令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970366" y="3804138"/>
            <a:ext cx="5391549" cy="552054"/>
            <a:chOff x="3193651" y="5685261"/>
            <a:chExt cx="5391549" cy="552054"/>
          </a:xfrm>
        </p:grpSpPr>
        <p:grpSp>
          <p:nvGrpSpPr>
            <p:cNvPr id="9" name="组合 8"/>
            <p:cNvGrpSpPr/>
            <p:nvPr/>
          </p:nvGrpSpPr>
          <p:grpSpPr>
            <a:xfrm>
              <a:off x="3193651" y="5685262"/>
              <a:ext cx="4729922" cy="552053"/>
              <a:chOff x="1691680" y="4293097"/>
              <a:chExt cx="3672408" cy="428625"/>
            </a:xfrm>
          </p:grpSpPr>
          <p:sp>
            <p:nvSpPr>
              <p:cNvPr id="11" name="矩形 7"/>
              <p:cNvSpPr/>
              <p:nvPr/>
            </p:nvSpPr>
            <p:spPr>
              <a:xfrm>
                <a:off x="1691680" y="4293097"/>
                <a:ext cx="1180108" cy="428625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kern="0" dirty="0">
                    <a:solidFill>
                      <a:sysClr val="window" lastClr="FFFFFF"/>
                    </a:solidFill>
                    <a:latin typeface="+mn-ea"/>
                  </a:rPr>
                  <a:t>PC </a:t>
                </a:r>
                <a:r>
                  <a:rPr lang="zh-CN" altLang="en-US" kern="0" dirty="0">
                    <a:solidFill>
                      <a:sysClr val="window" lastClr="FFFFFF"/>
                    </a:solidFill>
                    <a:latin typeface="+mn-ea"/>
                  </a:rPr>
                  <a:t>高</a:t>
                </a:r>
                <a:r>
                  <a:rPr lang="en-US" altLang="zh-CN" kern="0" dirty="0">
                    <a:solidFill>
                      <a:sysClr val="window" lastClr="FFFFFF"/>
                    </a:solidFill>
                    <a:latin typeface="+mn-ea"/>
                  </a:rPr>
                  <a:t>4</a:t>
                </a:r>
                <a:r>
                  <a:rPr lang="zh-CN" altLang="en-US" kern="0" dirty="0">
                    <a:solidFill>
                      <a:sysClr val="window" lastClr="FFFFFF"/>
                    </a:solidFill>
                    <a:latin typeface="+mn-ea"/>
                  </a:rPr>
                  <a:t>位</a:t>
                </a:r>
              </a:p>
            </p:txBody>
          </p:sp>
          <p:sp>
            <p:nvSpPr>
              <p:cNvPr id="12" name="矩形 26"/>
              <p:cNvSpPr/>
              <p:nvPr/>
            </p:nvSpPr>
            <p:spPr>
              <a:xfrm>
                <a:off x="2928938" y="4293097"/>
                <a:ext cx="2435150" cy="428625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shade val="51000"/>
                      <a:satMod val="130000"/>
                    </a:srgbClr>
                  </a:gs>
                  <a:gs pos="80000">
                    <a:srgbClr val="4BACC6">
                      <a:shade val="93000"/>
                      <a:satMod val="130000"/>
                    </a:srgbClr>
                  </a:gs>
                  <a:gs pos="100000">
                    <a:srgbClr val="4BACC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kern="0" dirty="0">
                    <a:solidFill>
                      <a:sysClr val="window" lastClr="FFFFFF"/>
                    </a:solidFill>
                    <a:latin typeface="+mn-ea"/>
                  </a:rPr>
                  <a:t>26</a:t>
                </a:r>
                <a:r>
                  <a:rPr lang="zh-CN" altLang="en-US" kern="0" dirty="0">
                    <a:solidFill>
                      <a:sysClr val="window" lastClr="FFFFFF"/>
                    </a:solidFill>
                    <a:latin typeface="+mn-ea"/>
                  </a:rPr>
                  <a:t>位立即数</a:t>
                </a:r>
              </a:p>
            </p:txBody>
          </p:sp>
        </p:grpSp>
        <p:sp>
          <p:nvSpPr>
            <p:cNvPr id="10" name="矩形 26"/>
            <p:cNvSpPr/>
            <p:nvPr/>
          </p:nvSpPr>
          <p:spPr>
            <a:xfrm>
              <a:off x="7997180" y="5685261"/>
              <a:ext cx="588020" cy="552053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kern="0" dirty="0">
                  <a:solidFill>
                    <a:sysClr val="window" lastClr="FFFFFF"/>
                  </a:solidFill>
                  <a:latin typeface="+mn-ea"/>
                </a:rPr>
                <a:t>00</a:t>
              </a:r>
              <a:endParaRPr lang="zh-CN" altLang="en-US" kern="0" dirty="0">
                <a:solidFill>
                  <a:sysClr val="window" lastClr="FFFFFF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2834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FB4F4-FC24-423A-8A66-3067BD092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的寻址方式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3DD681-EEAD-4D56-BB4E-48B4477B3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立即寻址</a:t>
            </a:r>
            <a:r>
              <a:rPr lang="en-US" altLang="zh-CN" dirty="0"/>
              <a:t>	</a:t>
            </a:r>
          </a:p>
          <a:p>
            <a:r>
              <a:rPr lang="zh-CN" altLang="en-US" dirty="0"/>
              <a:t>寄存器寻址</a:t>
            </a:r>
            <a:endParaRPr lang="en-US" altLang="zh-CN" dirty="0"/>
          </a:p>
          <a:p>
            <a:r>
              <a:rPr lang="zh-CN" altLang="en-US" dirty="0"/>
              <a:t>寄存器基址寻址</a:t>
            </a:r>
            <a:r>
              <a:rPr lang="en-US" altLang="zh-CN" dirty="0"/>
              <a:t>		</a:t>
            </a:r>
            <a:r>
              <a:rPr lang="en-US" altLang="zh-CN" dirty="0" err="1"/>
              <a:t>lw</a:t>
            </a:r>
            <a:r>
              <a:rPr lang="en-US" altLang="zh-CN" dirty="0"/>
              <a:t>  rt, </a:t>
            </a:r>
            <a:r>
              <a:rPr lang="en-US" altLang="zh-CN" dirty="0" err="1"/>
              <a:t>imm</a:t>
            </a:r>
            <a:r>
              <a:rPr lang="en-US" altLang="zh-CN" dirty="0"/>
              <a:t>(</a:t>
            </a:r>
            <a:r>
              <a:rPr lang="en-US" altLang="zh-CN" dirty="0" err="1"/>
              <a:t>rs</a:t>
            </a:r>
            <a:r>
              <a:rPr lang="en-US" altLang="zh-CN" dirty="0"/>
              <a:t>) </a:t>
            </a:r>
          </a:p>
          <a:p>
            <a:r>
              <a:rPr lang="zh-CN" altLang="en-US" dirty="0"/>
              <a:t>相对寻址</a:t>
            </a:r>
            <a:r>
              <a:rPr lang="en-US" altLang="zh-CN" dirty="0"/>
              <a:t>			</a:t>
            </a:r>
            <a:r>
              <a:rPr lang="en-US" altLang="zh-CN" dirty="0" err="1"/>
              <a:t>beq</a:t>
            </a:r>
            <a:r>
              <a:rPr lang="en-US" altLang="zh-CN" dirty="0"/>
              <a:t>/</a:t>
            </a:r>
            <a:r>
              <a:rPr lang="en-US" altLang="zh-CN" dirty="0" err="1"/>
              <a:t>bnq</a:t>
            </a:r>
            <a:r>
              <a:rPr lang="en-US" altLang="zh-CN" dirty="0"/>
              <a:t>  </a:t>
            </a:r>
            <a:r>
              <a:rPr lang="en-US" altLang="zh-CN" dirty="0" err="1"/>
              <a:t>rs</a:t>
            </a:r>
            <a:r>
              <a:rPr lang="en-US" altLang="zh-CN" dirty="0"/>
              <a:t>, rt, </a:t>
            </a:r>
            <a:r>
              <a:rPr lang="en-US" altLang="zh-CN" dirty="0" err="1"/>
              <a:t>imm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伪寻址</a:t>
            </a:r>
            <a:r>
              <a:rPr lang="en-US" altLang="zh-CN" dirty="0"/>
              <a:t>			 j  address </a:t>
            </a:r>
          </a:p>
          <a:p>
            <a:endParaRPr lang="en-US" altLang="zh-CN" dirty="0"/>
          </a:p>
          <a:p>
            <a:r>
              <a:rPr lang="zh-CN" altLang="en-US" dirty="0"/>
              <a:t>详见教材</a:t>
            </a:r>
            <a:r>
              <a:rPr lang="en-US" altLang="zh-CN" dirty="0"/>
              <a:t>178</a:t>
            </a:r>
            <a:r>
              <a:rPr lang="zh-CN" altLang="en-US" dirty="0"/>
              <a:t>页表</a:t>
            </a:r>
            <a:r>
              <a:rPr lang="en-US" altLang="zh-CN" dirty="0"/>
              <a:t>5.11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0116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/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48309"/>
            <a:ext cx="69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五、指令系统</a:t>
            </a:r>
            <a:endParaRPr lang="zh-CN" altLang="en-US" sz="4800" spc="600" dirty="0">
              <a:solidFill>
                <a:srgbClr val="005D9C"/>
              </a:solidFill>
              <a:latin typeface="义启小楷书" panose="02010601030101010101" pitchFamily="2" charset="-128"/>
              <a:ea typeface="义启小楷书" panose="02010601030101010101" pitchFamily="2" charset="-128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0EF9F9F-70E2-47A9-9B50-C75D5BD09817}"/>
              </a:ext>
            </a:extLst>
          </p:cNvPr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3E92151-E84A-488E-8B86-B1648BC4DF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7718" y="506407"/>
            <a:ext cx="880575" cy="87728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A18AE79-F5DF-45E7-84B1-940BB0BCB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0962" y="1654403"/>
            <a:ext cx="4296880" cy="79390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F39A88E-9583-450E-B287-3F59979CC297}"/>
              </a:ext>
            </a:extLst>
          </p:cNvPr>
          <p:cNvSpPr txBox="1"/>
          <p:nvPr/>
        </p:nvSpPr>
        <p:spPr>
          <a:xfrm>
            <a:off x="-66905" y="5545626"/>
            <a:ext cx="3788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改版及授课：刘双虎</a:t>
            </a:r>
          </a:p>
        </p:txBody>
      </p:sp>
      <p:pic>
        <p:nvPicPr>
          <p:cNvPr id="28" name="Picture 2" descr="20130702002045_美东行_副本">
            <a:extLst>
              <a:ext uri="{FF2B5EF4-FFF2-40B4-BE49-F238E27FC236}">
                <a16:creationId xmlns:a16="http://schemas.microsoft.com/office/drawing/2014/main" id="{98043BF8-AF02-4DAA-909A-086FC65B4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8" t="20805" r="27417" b="4822"/>
          <a:stretch/>
        </p:blipFill>
        <p:spPr bwMode="auto">
          <a:xfrm>
            <a:off x="1073788" y="3913765"/>
            <a:ext cx="1286124" cy="1286124"/>
          </a:xfrm>
          <a:prstGeom prst="ellipse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2E10008-A8E4-4157-895C-C0D9767B16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8536" y="6250400"/>
            <a:ext cx="3440383" cy="607600"/>
          </a:xfrm>
          <a:prstGeom prst="rect">
            <a:avLst/>
          </a:prstGeom>
        </p:spPr>
      </p:pic>
      <p:pic>
        <p:nvPicPr>
          <p:cNvPr id="15" name="Picture 31" descr="j0233317">
            <a:extLst>
              <a:ext uri="{FF2B5EF4-FFF2-40B4-BE49-F238E27FC236}">
                <a16:creationId xmlns:a16="http://schemas.microsoft.com/office/drawing/2014/main" id="{7E691FA8-04D2-4A51-AD81-4A6AAF493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8213">
            <a:off x="9575695" y="4494012"/>
            <a:ext cx="1446194" cy="14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圆角矩形 17">
            <a:extLst>
              <a:ext uri="{FF2B5EF4-FFF2-40B4-BE49-F238E27FC236}">
                <a16:creationId xmlns:a16="http://schemas.microsoft.com/office/drawing/2014/main" id="{C9839E39-3598-4F0D-9B1B-4AC429B52F36}"/>
              </a:ext>
            </a:extLst>
          </p:cNvPr>
          <p:cNvSpPr/>
          <p:nvPr/>
        </p:nvSpPr>
        <p:spPr>
          <a:xfrm>
            <a:off x="1217111" y="392295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984B69D-1102-4126-B464-C4BB7BFE0CC2}"/>
              </a:ext>
            </a:extLst>
          </p:cNvPr>
          <p:cNvCxnSpPr/>
          <p:nvPr/>
        </p:nvCxnSpPr>
        <p:spPr>
          <a:xfrm>
            <a:off x="322590" y="2218131"/>
            <a:ext cx="299167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">
            <a:extLst>
              <a:ext uri="{FF2B5EF4-FFF2-40B4-BE49-F238E27FC236}">
                <a16:creationId xmlns:a16="http://schemas.microsoft.com/office/drawing/2014/main" id="{E6FDEEFE-9D91-489B-96C2-CC36D2C8D98D}"/>
              </a:ext>
            </a:extLst>
          </p:cNvPr>
          <p:cNvSpPr txBox="1"/>
          <p:nvPr/>
        </p:nvSpPr>
        <p:spPr>
          <a:xfrm>
            <a:off x="5602669" y="3591166"/>
            <a:ext cx="502920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CN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5.3 MIPS</a:t>
            </a:r>
            <a:r>
              <a:rPr lang="zh-CN" altLang="en-US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指令系统</a:t>
            </a:r>
          </a:p>
        </p:txBody>
      </p:sp>
      <p:sp>
        <p:nvSpPr>
          <p:cNvPr id="18" name="文本框 23">
            <a:extLst>
              <a:ext uri="{FF2B5EF4-FFF2-40B4-BE49-F238E27FC236}">
                <a16:creationId xmlns:a16="http://schemas.microsoft.com/office/drawing/2014/main" id="{E3CA8D5E-F9F5-4648-8B5F-4B9FDD4C2E28}"/>
              </a:ext>
            </a:extLst>
          </p:cNvPr>
          <p:cNvSpPr txBox="1"/>
          <p:nvPr/>
        </p:nvSpPr>
        <p:spPr>
          <a:xfrm>
            <a:off x="-26988" y="2708606"/>
            <a:ext cx="3413126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原版权：</a:t>
            </a:r>
            <a:endParaRPr lang="en-US" altLang="zh-CN" sz="2800" spc="3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谭志虎、秦磊华等</a:t>
            </a:r>
          </a:p>
        </p:txBody>
      </p:sp>
    </p:spTree>
    <p:extLst>
      <p:ext uri="{BB962C8B-B14F-4D97-AF65-F5344CB8AC3E}">
        <p14:creationId xmlns:p14="http://schemas.microsoft.com/office/powerpoint/2010/main" val="365665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Click="0" advTm="8400"/>
    </mc:Choice>
    <mc:Fallback xmlns="">
      <p:transition spd="slow" advClick="0" advTm="8400"/>
    </mc:Fallback>
  </mc:AlternateContent>
  <p:extLst>
    <p:ext uri="{E180D4A7-C9FB-4DFB-919C-405C955672EB}">
      <p14:showEvtLst xmlns:p14="http://schemas.microsoft.com/office/powerpoint/2010/main">
        <p14:playEvt time="2" objId="4"/>
        <p14:stopEvt time="8737" objId="4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学习建议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320352"/>
          </a:xfrm>
        </p:spPr>
        <p:txBody>
          <a:bodyPr/>
          <a:lstStyle/>
          <a:p>
            <a:r>
              <a:rPr lang="en-US" altLang="zh-CN" dirty="0"/>
              <a:t>MIPS CPU</a:t>
            </a:r>
            <a:r>
              <a:rPr lang="zh-CN" altLang="en-US" dirty="0"/>
              <a:t>设计过程中数据通路的设计与指令的执行流程密切相关</a:t>
            </a:r>
            <a:endParaRPr lang="en-US" altLang="zh-CN" dirty="0"/>
          </a:p>
          <a:p>
            <a:r>
              <a:rPr lang="zh-CN" altLang="en-US" dirty="0"/>
              <a:t>每条指令更为详细的功能，请课后查阅</a:t>
            </a:r>
            <a:r>
              <a:rPr lang="en-US" altLang="zh-CN" dirty="0"/>
              <a:t>MIPS</a:t>
            </a:r>
            <a:r>
              <a:rPr lang="zh-CN" altLang="en-US" dirty="0"/>
              <a:t>指令手册。</a:t>
            </a:r>
            <a:r>
              <a:rPr lang="en-US" altLang="zh-CN" dirty="0"/>
              <a:t>PPT</a:t>
            </a:r>
            <a:r>
              <a:rPr lang="zh-CN" altLang="en-US" dirty="0"/>
              <a:t>有部分示例的附录。</a:t>
            </a:r>
            <a:endParaRPr lang="en-US" altLang="zh-CN" dirty="0"/>
          </a:p>
          <a:p>
            <a:r>
              <a:rPr lang="en-US" altLang="zh-CN" dirty="0"/>
              <a:t>MIPS </a:t>
            </a:r>
            <a:r>
              <a:rPr lang="zh-CN" altLang="en-US" dirty="0"/>
              <a:t>指令学习过程中，建议配合使用</a:t>
            </a:r>
            <a:r>
              <a:rPr lang="en-US" altLang="zh-CN" dirty="0"/>
              <a:t>MIPS</a:t>
            </a:r>
            <a:r>
              <a:rPr lang="zh-CN" altLang="en-US" dirty="0"/>
              <a:t>汇编器和运行模拟器</a:t>
            </a:r>
            <a:r>
              <a:rPr lang="en-US" altLang="zh-CN" dirty="0"/>
              <a:t>Mars </a:t>
            </a:r>
            <a:r>
              <a:rPr lang="zh-CN" altLang="en-US" dirty="0"/>
              <a:t>，直观体验指令执行的流程</a:t>
            </a:r>
          </a:p>
        </p:txBody>
      </p:sp>
    </p:spTree>
    <p:extLst>
      <p:ext uri="{BB962C8B-B14F-4D97-AF65-F5344CB8AC3E}">
        <p14:creationId xmlns:p14="http://schemas.microsoft.com/office/powerpoint/2010/main" val="1890855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802804"/>
            <a:ext cx="10515599" cy="686888"/>
          </a:xfrm>
        </p:spPr>
        <p:txBody>
          <a:bodyPr/>
          <a:lstStyle/>
          <a:p>
            <a:r>
              <a:rPr lang="zh-CN" altLang="en-US" dirty="0"/>
              <a:t>开源</a:t>
            </a:r>
            <a:r>
              <a:rPr lang="en-US" altLang="zh-CN" dirty="0"/>
              <a:t>MIPS</a:t>
            </a:r>
            <a:r>
              <a:rPr lang="zh-CN" altLang="en-US" dirty="0"/>
              <a:t>仿真器，汇编器</a:t>
            </a:r>
          </a:p>
        </p:txBody>
      </p:sp>
      <p:pic>
        <p:nvPicPr>
          <p:cNvPr id="4" name="图片 3" descr="https://www.d.umn.edu/~gshute/mips/Mars/screenshots/interfac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123" y="1555004"/>
            <a:ext cx="8335192" cy="4842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8115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9AF7A-20B3-49DE-8362-4B942F3C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562" y="86416"/>
            <a:ext cx="6520875" cy="754412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/>
              <a:t>本节重点</a:t>
            </a:r>
          </a:p>
        </p:txBody>
      </p:sp>
      <p:sp>
        <p:nvSpPr>
          <p:cNvPr id="14" name="AutoShape 19">
            <a:extLst>
              <a:ext uri="{FF2B5EF4-FFF2-40B4-BE49-F238E27FC236}">
                <a16:creationId xmlns:a16="http://schemas.microsoft.com/office/drawing/2014/main" id="{39DE301F-EB7D-4EDC-A434-B38B6526E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695" y="2416187"/>
            <a:ext cx="1214438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2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5" name="AutoShape 19">
            <a:extLst>
              <a:ext uri="{FF2B5EF4-FFF2-40B4-BE49-F238E27FC236}">
                <a16:creationId xmlns:a16="http://schemas.microsoft.com/office/drawing/2014/main" id="{CE4E622B-A04B-4A67-A324-A02126C62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956" y="3241132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3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2E33C8A-D6A1-46BE-9ABA-BAEB2BD6E693}"/>
              </a:ext>
            </a:extLst>
          </p:cNvPr>
          <p:cNvSpPr/>
          <p:nvPr/>
        </p:nvSpPr>
        <p:spPr>
          <a:xfrm>
            <a:off x="2636977" y="1542315"/>
            <a:ext cx="7723874" cy="487891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8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MIPS</a:t>
            </a:r>
            <a:r>
              <a:rPr lang="zh-CN" altLang="en-US" sz="28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的</a:t>
            </a:r>
            <a:r>
              <a:rPr lang="en-US" altLang="zh-CN" sz="28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32</a:t>
            </a:r>
            <a:r>
              <a:rPr lang="zh-CN" altLang="en-US" sz="28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个寄存器用法</a:t>
            </a:r>
            <a:endParaRPr lang="en-US" altLang="zh-CN" sz="2800" dirty="0">
              <a:ln>
                <a:solidFill>
                  <a:prstClr val="white"/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17" name="矩形 3">
            <a:extLst>
              <a:ext uri="{FF2B5EF4-FFF2-40B4-BE49-F238E27FC236}">
                <a16:creationId xmlns:a16="http://schemas.microsoft.com/office/drawing/2014/main" id="{B52F90C6-2ADD-4562-8F6E-41D989D6B5EA}"/>
              </a:ext>
            </a:extLst>
          </p:cNvPr>
          <p:cNvSpPr/>
          <p:nvPr/>
        </p:nvSpPr>
        <p:spPr>
          <a:xfrm>
            <a:off x="2636977" y="2336279"/>
            <a:ext cx="7723874" cy="531815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80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MIPS</a:t>
            </a:r>
            <a:r>
              <a:rPr lang="zh-CN" altLang="en-US" sz="280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指令：</a:t>
            </a:r>
            <a:r>
              <a:rPr lang="en-US" altLang="zh-CN" sz="280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R</a:t>
            </a:r>
            <a:r>
              <a:rPr lang="zh-CN" altLang="en-US" sz="280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型、</a:t>
            </a:r>
            <a:r>
              <a:rPr lang="en-US" altLang="zh-CN" sz="280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I</a:t>
            </a:r>
            <a:r>
              <a:rPr lang="zh-CN" altLang="en-US" sz="280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型、</a:t>
            </a:r>
            <a:r>
              <a:rPr lang="en-US" altLang="zh-CN" sz="280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J</a:t>
            </a:r>
            <a:r>
              <a:rPr lang="zh-CN" altLang="en-US" sz="280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型</a:t>
            </a:r>
            <a:endParaRPr lang="zh-CN" altLang="en-US" sz="2800" dirty="0">
              <a:ln>
                <a:solidFill>
                  <a:prstClr val="white"/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18" name="矩形 3">
            <a:extLst>
              <a:ext uri="{FF2B5EF4-FFF2-40B4-BE49-F238E27FC236}">
                <a16:creationId xmlns:a16="http://schemas.microsoft.com/office/drawing/2014/main" id="{590C5621-2FDF-484B-AC47-2882D9255860}"/>
              </a:ext>
            </a:extLst>
          </p:cNvPr>
          <p:cNvSpPr/>
          <p:nvPr/>
        </p:nvSpPr>
        <p:spPr>
          <a:xfrm>
            <a:off x="2632238" y="3198444"/>
            <a:ext cx="7723874" cy="515615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8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MIPS</a:t>
            </a:r>
            <a:r>
              <a:rPr lang="zh-CN" altLang="en-US" sz="28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的寻址方式（五种）</a:t>
            </a:r>
          </a:p>
        </p:txBody>
      </p:sp>
      <p:sp>
        <p:nvSpPr>
          <p:cNvPr id="20" name="AutoShape 19">
            <a:extLst>
              <a:ext uri="{FF2B5EF4-FFF2-40B4-BE49-F238E27FC236}">
                <a16:creationId xmlns:a16="http://schemas.microsoft.com/office/drawing/2014/main" id="{526DA1AB-1900-4689-A0F2-9A99C357F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217" y="4085925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4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矩形 3">
            <a:extLst>
              <a:ext uri="{FF2B5EF4-FFF2-40B4-BE49-F238E27FC236}">
                <a16:creationId xmlns:a16="http://schemas.microsoft.com/office/drawing/2014/main" id="{E987D82E-4508-4D2D-9FE5-5B67C05ED1F8}"/>
              </a:ext>
            </a:extLst>
          </p:cNvPr>
          <p:cNvSpPr/>
          <p:nvPr/>
        </p:nvSpPr>
        <p:spPr>
          <a:xfrm>
            <a:off x="2627498" y="4040257"/>
            <a:ext cx="7729487" cy="564527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8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需要特别关注</a:t>
            </a:r>
            <a:r>
              <a:rPr lang="en-US" altLang="zh-CN" sz="280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lw</a:t>
            </a:r>
            <a:r>
              <a:rPr lang="zh-CN" altLang="en-US" sz="280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、</a:t>
            </a:r>
            <a:r>
              <a:rPr lang="en-US" altLang="zh-CN" sz="2800" dirty="0" err="1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sw</a:t>
            </a:r>
            <a:r>
              <a:rPr lang="zh-CN" altLang="en-US" sz="28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、</a:t>
            </a:r>
            <a:r>
              <a:rPr lang="en-US" altLang="zh-CN" sz="28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b</a:t>
            </a:r>
            <a:r>
              <a:rPr lang="zh-CN" altLang="en-US" sz="28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指令和</a:t>
            </a:r>
            <a:r>
              <a:rPr lang="en-US" altLang="zh-CN" sz="28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j</a:t>
            </a:r>
            <a:r>
              <a:rPr lang="zh-CN" altLang="en-US" sz="28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指令</a:t>
            </a:r>
          </a:p>
        </p:txBody>
      </p:sp>
      <p:sp>
        <p:nvSpPr>
          <p:cNvPr id="25" name="AutoShape 19">
            <a:extLst>
              <a:ext uri="{FF2B5EF4-FFF2-40B4-BE49-F238E27FC236}">
                <a16:creationId xmlns:a16="http://schemas.microsoft.com/office/drawing/2014/main" id="{39DE301F-EB7D-4EDC-A434-B38B6526E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216" y="1570816"/>
            <a:ext cx="1214438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1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1" name="AutoShape 19">
            <a:extLst>
              <a:ext uri="{FF2B5EF4-FFF2-40B4-BE49-F238E27FC236}">
                <a16:creationId xmlns:a16="http://schemas.microsoft.com/office/drawing/2014/main" id="{526DA1AB-1900-4689-A0F2-9A99C357F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216" y="5067665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5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2" name="矩形 3">
            <a:extLst>
              <a:ext uri="{FF2B5EF4-FFF2-40B4-BE49-F238E27FC236}">
                <a16:creationId xmlns:a16="http://schemas.microsoft.com/office/drawing/2014/main" id="{E987D82E-4508-4D2D-9FE5-5B67C05ED1F8}"/>
              </a:ext>
            </a:extLst>
          </p:cNvPr>
          <p:cNvSpPr/>
          <p:nvPr/>
        </p:nvSpPr>
        <p:spPr>
          <a:xfrm>
            <a:off x="2637497" y="5021997"/>
            <a:ext cx="7729487" cy="564527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8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以上知识在第六章需要</a:t>
            </a:r>
          </a:p>
        </p:txBody>
      </p:sp>
    </p:spTree>
    <p:extLst>
      <p:ext uri="{BB962C8B-B14F-4D97-AF65-F5344CB8AC3E}">
        <p14:creationId xmlns:p14="http://schemas.microsoft.com/office/powerpoint/2010/main" val="233565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Page 184</a:t>
            </a:r>
            <a:endParaRPr lang="en-US" altLang="zh-CN" dirty="0"/>
          </a:p>
          <a:p>
            <a:pPr lvl="1"/>
            <a:r>
              <a:rPr lang="en-US" altLang="zh-CN" sz="2400" dirty="0"/>
              <a:t>5.8</a:t>
            </a:r>
          </a:p>
          <a:p>
            <a:pPr lvl="1"/>
            <a:r>
              <a:rPr lang="en-US" altLang="zh-CN" sz="2400" dirty="0"/>
              <a:t>5.12</a:t>
            </a:r>
          </a:p>
        </p:txBody>
      </p:sp>
    </p:spTree>
    <p:extLst>
      <p:ext uri="{BB962C8B-B14F-4D97-AF65-F5344CB8AC3E}">
        <p14:creationId xmlns:p14="http://schemas.microsoft.com/office/powerpoint/2010/main" val="3588036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第五章 知识点总结</a:t>
            </a:r>
          </a:p>
        </p:txBody>
      </p:sp>
      <p:pic>
        <p:nvPicPr>
          <p:cNvPr id="4" name="Picture 2" descr="D:\mindmanager文件\知识点\5章 指令系统知识点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8286"/>
            <a:ext cx="12192000" cy="49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958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A32CCD-A7D3-4969-AC7A-C66B9CF7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  <p:sp>
        <p:nvSpPr>
          <p:cNvPr id="5" name="标题 6">
            <a:extLst>
              <a:ext uri="{FF2B5EF4-FFF2-40B4-BE49-F238E27FC236}">
                <a16:creationId xmlns:a16="http://schemas.microsoft.com/office/drawing/2014/main" id="{98412105-7B32-4045-BF1F-FB35E8E9D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627" y="2693379"/>
            <a:ext cx="4082539" cy="767764"/>
          </a:xfrm>
        </p:spPr>
        <p:txBody>
          <a:bodyPr>
            <a:noAutofit/>
          </a:bodyPr>
          <a:lstStyle/>
          <a:p>
            <a:r>
              <a:rPr lang="en-US" altLang="zh-CN" sz="5400" dirty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564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指令举例</a:t>
            </a:r>
          </a:p>
        </p:txBody>
      </p:sp>
    </p:spTree>
    <p:extLst>
      <p:ext uri="{BB962C8B-B14F-4D97-AF65-F5344CB8AC3E}">
        <p14:creationId xmlns:p14="http://schemas.microsoft.com/office/powerpoint/2010/main" val="392446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加减指令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加法</a:t>
            </a:r>
            <a:endParaRPr lang="en-US" altLang="zh-CN" sz="2800" dirty="0"/>
          </a:p>
          <a:p>
            <a:pPr lvl="1" eaLnBrk="1" hangingPunct="1"/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a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=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b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+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c</a:t>
            </a:r>
            <a:r>
              <a:rPr lang="en-US" altLang="zh-CN" sz="2400" b="1" dirty="0">
                <a:ea typeface="MS PGothic" pitchFamily="34" charset="-128"/>
              </a:rPr>
              <a:t>                   (in C)</a:t>
            </a:r>
          </a:p>
          <a:p>
            <a:pPr lvl="1" eaLnBrk="1" hangingPunct="1"/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 </a:t>
            </a:r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$s0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$s2</a:t>
            </a:r>
            <a:r>
              <a:rPr lang="en-US" altLang="zh-CN" sz="2400" b="1" dirty="0">
                <a:ea typeface="MS PGothic" pitchFamily="34" charset="-128"/>
              </a:rPr>
              <a:t>       (in MIPS)</a:t>
            </a:r>
          </a:p>
          <a:p>
            <a:pPr lvl="1"/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a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b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c</a:t>
            </a:r>
            <a:r>
              <a:rPr lang="zh-CN" altLang="en-US" sz="2400" dirty="0"/>
              <a:t>编译后对应寄存器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$s0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$s1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$s2</a:t>
            </a:r>
            <a:endParaRPr lang="en-US" altLang="zh-CN" sz="2400" b="1" dirty="0">
              <a:solidFill>
                <a:srgbClr val="800080"/>
              </a:solidFill>
              <a:latin typeface="Courier New" pitchFamily="49" charset="0"/>
              <a:ea typeface="MS PGothic" pitchFamily="34" charset="-128"/>
            </a:endParaRPr>
          </a:p>
          <a:p>
            <a:pPr eaLnBrk="1" hangingPunct="1"/>
            <a:r>
              <a:rPr lang="zh-CN" altLang="en-US" sz="2800" dirty="0"/>
              <a:t>减法</a:t>
            </a:r>
            <a:endParaRPr lang="en-US" altLang="zh-CN" sz="2800" dirty="0"/>
          </a:p>
          <a:p>
            <a:pPr lvl="1" eaLnBrk="1" hangingPunct="1"/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d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=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e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–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f</a:t>
            </a:r>
            <a:r>
              <a:rPr lang="en-US" altLang="zh-CN" sz="2400" b="1" dirty="0">
                <a:latin typeface="Courier New" pitchFamily="49" charset="0"/>
                <a:ea typeface="MS PGothic" pitchFamily="34" charset="-128"/>
              </a:rPr>
              <a:t>         </a:t>
            </a:r>
            <a:r>
              <a:rPr lang="en-US" altLang="zh-CN" sz="2400" b="1" dirty="0">
                <a:ea typeface="MS PGothic" pitchFamily="34" charset="-128"/>
              </a:rPr>
              <a:t> (in C)</a:t>
            </a:r>
          </a:p>
          <a:p>
            <a:pPr lvl="1" eaLnBrk="1" hangingPunct="1"/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sub </a:t>
            </a:r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$s3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$s4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$s5</a:t>
            </a:r>
            <a:r>
              <a:rPr lang="en-US" altLang="zh-CN" sz="2400" b="1" dirty="0">
                <a:ea typeface="MS PGothic" pitchFamily="34" charset="-128"/>
              </a:rPr>
              <a:t>       (in MIPS)</a:t>
            </a:r>
          </a:p>
          <a:p>
            <a:pPr lvl="1"/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d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e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f</a:t>
            </a:r>
            <a:r>
              <a:rPr lang="en-US" altLang="zh-CN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zh-CN" altLang="en-US" sz="2400" dirty="0"/>
              <a:t>编译后对应寄存器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ourier New" pitchFamily="49" charset="0"/>
                <a:ea typeface="MS PGothic" pitchFamily="34" charset="-128"/>
              </a:rPr>
              <a:t>$s3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ea typeface="MS PGothic" pitchFamily="34" charset="-128"/>
              </a:rPr>
              <a:t>$s4</a:t>
            </a:r>
            <a:r>
              <a:rPr lang="en-US" altLang="zh-CN" sz="2400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$s5</a:t>
            </a:r>
            <a:r>
              <a:rPr lang="en-US" altLang="zh-CN" sz="2400" b="1" dirty="0">
                <a:ea typeface="MS PGothic" pitchFamily="34" charset="-128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9081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加减指令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如何编译下面的</a:t>
            </a:r>
            <a:r>
              <a:rPr lang="en-US" altLang="zh-CN" sz="2800" dirty="0"/>
              <a:t>C</a:t>
            </a:r>
            <a:r>
              <a:rPr lang="zh-CN" altLang="en-US" sz="2800" dirty="0"/>
              <a:t>语言表达式</a:t>
            </a:r>
            <a:r>
              <a:rPr lang="en-US" altLang="zh-CN" sz="2800" dirty="0"/>
              <a:t>?</a:t>
            </a:r>
          </a:p>
          <a:p>
            <a:pPr algn="ctr" eaLnBrk="1" hangingPunct="1">
              <a:buFont typeface="Times" pitchFamily="18" charset="0"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Courier New" pitchFamily="49" charset="0"/>
                <a:ea typeface="MS PGothic" pitchFamily="34" charset="-128"/>
              </a:rPr>
              <a:t>a = b + c + d - e;</a:t>
            </a:r>
          </a:p>
          <a:p>
            <a:pPr eaLnBrk="1" hangingPunct="1"/>
            <a:r>
              <a:rPr lang="zh-CN" altLang="en-US" sz="2800" dirty="0"/>
              <a:t>编译成多行汇编指令</a:t>
            </a:r>
            <a:endParaRPr lang="en-US" altLang="zh-CN" sz="2800" dirty="0"/>
          </a:p>
          <a:p>
            <a:pPr lvl="1" eaLnBrk="1" hangingPunct="1">
              <a:buFontTx/>
              <a:buNone/>
            </a:pPr>
            <a:r>
              <a:rPr lang="en-US" altLang="zh-CN" sz="2400" b="1" dirty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add $t0, $s1, $s2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temp = b + c</a:t>
            </a:r>
          </a:p>
          <a:p>
            <a:pPr lvl="1" eaLnBrk="1" hangingPunct="1">
              <a:buFontTx/>
              <a:buNone/>
            </a:pPr>
            <a:r>
              <a:rPr lang="en-US" altLang="zh-CN" sz="2400" b="1" dirty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add $t0, $t0, $s3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temp = temp + d</a:t>
            </a:r>
          </a:p>
          <a:p>
            <a:pPr lvl="1">
              <a:buNone/>
            </a:pPr>
            <a:r>
              <a:rPr lang="en-US" altLang="zh-CN" sz="2400" b="1" dirty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sub $s0, $t0, $s4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a = temp - e</a:t>
            </a:r>
          </a:p>
          <a:p>
            <a:pPr eaLnBrk="1" hangingPunct="1"/>
            <a:r>
              <a:rPr lang="zh-CN" altLang="en-US" sz="2800" dirty="0"/>
              <a:t>一个简单的</a:t>
            </a:r>
            <a:r>
              <a:rPr lang="en-US" altLang="zh-CN" sz="2800" dirty="0"/>
              <a:t>C</a:t>
            </a:r>
            <a:r>
              <a:rPr lang="zh-CN" altLang="en-US" sz="2800" dirty="0"/>
              <a:t>语言表达式变成多行汇编语句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030533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内存数据访问指令</a:t>
            </a:r>
            <a:r>
              <a:rPr lang="en-US" altLang="zh-CN"/>
              <a:t>lw sw lb sb lh sh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zh-CN" altLang="en-US" dirty="0"/>
              <a:t>读内存指令</a:t>
            </a:r>
            <a:endParaRPr lang="en-US" altLang="zh-CN" dirty="0"/>
          </a:p>
          <a:p>
            <a:pPr lvl="1" eaLnBrk="1" hangingPunct="1"/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g = h + A[8]</a:t>
            </a:r>
            <a:r>
              <a:rPr lang="zh-CN" altLang="en-US" b="1" dirty="0">
                <a:latin typeface="Courier New" pitchFamily="49" charset="0"/>
                <a:ea typeface="MS PGothic" pitchFamily="34" charset="-128"/>
              </a:rPr>
              <a:t>；</a:t>
            </a:r>
            <a:r>
              <a:rPr lang="en-US" altLang="zh-CN" b="1" dirty="0">
                <a:ea typeface="MS PGothic" pitchFamily="34" charset="-128"/>
              </a:rPr>
              <a:t>                                              (in C)</a:t>
            </a:r>
          </a:p>
          <a:p>
            <a:pPr lvl="1" eaLnBrk="1" hangingPunct="1"/>
            <a:r>
              <a:rPr lang="en-US" altLang="zh-CN" b="1" dirty="0" err="1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lw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$t0,32($s3)</a:t>
            </a:r>
            <a:r>
              <a:rPr lang="en-US" altLang="zh-CN" b="1" dirty="0">
                <a:ea typeface="MS PGothic" pitchFamily="34" charset="-128"/>
              </a:rPr>
              <a:t>    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$s3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为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A[0]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地址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        </a:t>
            </a:r>
            <a:r>
              <a:rPr lang="en-US" altLang="zh-CN" b="1" dirty="0">
                <a:ea typeface="MS PGothic" pitchFamily="34" charset="-128"/>
              </a:rPr>
              <a:t>(in MIPS)</a:t>
            </a:r>
          </a:p>
          <a:p>
            <a:pPr lvl="1" eaLnBrk="1" hangingPunct="1"/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 $s1,$s2,$t0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g=</a:t>
            </a:r>
            <a:r>
              <a:rPr lang="en-US" altLang="zh-CN" b="1" i="1" dirty="0" err="1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h+A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[8]</a:t>
            </a:r>
          </a:p>
          <a:p>
            <a:pPr eaLnBrk="1" hangingPunct="1"/>
            <a:r>
              <a:rPr lang="zh-CN" altLang="en-US" dirty="0"/>
              <a:t>变址寻址</a:t>
            </a:r>
            <a:endParaRPr lang="en-US" altLang="zh-CN" dirty="0"/>
          </a:p>
          <a:p>
            <a:pPr lvl="1"/>
            <a:r>
              <a:rPr lang="zh-CN" altLang="en-US" dirty="0"/>
              <a:t>基址寄存器 </a:t>
            </a:r>
            <a:r>
              <a:rPr lang="en-US" altLang="zh-CN" dirty="0"/>
              <a:t>+ </a:t>
            </a:r>
            <a:r>
              <a:rPr lang="zh-CN" altLang="en-US" dirty="0"/>
              <a:t>偏移量</a:t>
            </a:r>
            <a:endParaRPr lang="en-US" altLang="zh-CN" dirty="0"/>
          </a:p>
          <a:p>
            <a:pPr eaLnBrk="1" hangingPunct="1"/>
            <a:r>
              <a:rPr lang="zh-CN" altLang="en-US" dirty="0"/>
              <a:t>写内存指令</a:t>
            </a:r>
            <a:endParaRPr lang="en-US" altLang="zh-CN" dirty="0"/>
          </a:p>
          <a:p>
            <a:pPr lvl="1" eaLnBrk="1" hangingPunct="1"/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A[12] = h + A[8]</a:t>
            </a:r>
            <a:r>
              <a:rPr lang="zh-CN" altLang="en-US" b="1" dirty="0">
                <a:latin typeface="Courier New" pitchFamily="49" charset="0"/>
                <a:ea typeface="MS PGothic" pitchFamily="34" charset="-128"/>
              </a:rPr>
              <a:t>；</a:t>
            </a:r>
            <a:endParaRPr lang="en-US" altLang="zh-CN" b="1" dirty="0">
              <a:latin typeface="Courier New" pitchFamily="49" charset="0"/>
              <a:ea typeface="MS PGothic" pitchFamily="34" charset="-128"/>
            </a:endParaRPr>
          </a:p>
          <a:p>
            <a:pPr lvl="1" eaLnBrk="1" hangingPunct="1"/>
            <a:r>
              <a:rPr lang="en-US" altLang="zh-CN" b="1" dirty="0" err="1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lw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$t0,32($s3)</a:t>
            </a:r>
            <a:r>
              <a:rPr lang="en-US" altLang="zh-CN" b="1" dirty="0">
                <a:ea typeface="MS PGothic" pitchFamily="34" charset="-128"/>
              </a:rPr>
              <a:t>    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get A[8]       </a:t>
            </a:r>
            <a:r>
              <a:rPr lang="en-US" altLang="zh-CN" b="1" dirty="0">
                <a:ea typeface="MS PGothic" pitchFamily="34" charset="-128"/>
              </a:rPr>
              <a:t>(in MIPS)</a:t>
            </a:r>
          </a:p>
          <a:p>
            <a:pPr lvl="1" eaLnBrk="1" hangingPunct="1"/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 $t0,$s2,$t0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</a:t>
            </a:r>
            <a:r>
              <a:rPr lang="en-US" altLang="zh-CN" b="1" i="1" dirty="0" err="1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h+A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[8]</a:t>
            </a:r>
          </a:p>
          <a:p>
            <a:pPr lvl="1" eaLnBrk="1" hangingPunct="1"/>
            <a:r>
              <a:rPr lang="en-US" altLang="zh-CN" b="1" dirty="0" err="1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sw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$t0,48($s3)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store A[12] </a:t>
            </a:r>
          </a:p>
          <a:p>
            <a:pPr lvl="1" eaLnBrk="1" hangingPunct="1"/>
            <a:endParaRPr lang="en-US" altLang="zh-CN" i="1" dirty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pPr lvl="1" eaLnBrk="1" hangingPunct="1"/>
            <a:endParaRPr lang="en-US" altLang="zh-CN" dirty="0"/>
          </a:p>
          <a:p>
            <a:pPr lvl="1" eaLnBrk="1" hangingPunct="1"/>
            <a:endParaRPr lang="en-US" altLang="zh-CN" i="1" dirty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6429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本章主要内容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35000"/>
              </a:lnSpc>
            </a:pPr>
            <a:r>
              <a:rPr lang="zh-CN" altLang="en-US" dirty="0"/>
              <a:t>指令系统概述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指令格式</a:t>
            </a:r>
            <a:endParaRPr lang="en-US" altLang="zh-CN" dirty="0"/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寻址方式</a:t>
            </a:r>
          </a:p>
          <a:p>
            <a:pPr>
              <a:lnSpc>
                <a:spcPct val="135000"/>
              </a:lnSpc>
            </a:pPr>
            <a:r>
              <a:rPr lang="en-US" altLang="zh-CN" b="1" dirty="0">
                <a:solidFill>
                  <a:srgbClr val="C00000"/>
                </a:solidFill>
              </a:rPr>
              <a:t>MIPS</a:t>
            </a:r>
            <a:r>
              <a:rPr lang="zh-CN" altLang="en-US" b="1" dirty="0">
                <a:solidFill>
                  <a:srgbClr val="C00000"/>
                </a:solidFill>
              </a:rPr>
              <a:t>指令系统</a:t>
            </a:r>
            <a:endParaRPr lang="en-US" altLang="zh-CN" dirty="0"/>
          </a:p>
          <a:p>
            <a:pPr lvl="1"/>
            <a:r>
              <a:rPr lang="en-US" altLang="zh-CN" dirty="0"/>
              <a:t>MIPS</a:t>
            </a:r>
            <a:r>
              <a:rPr lang="zh-CN" altLang="en-US" dirty="0"/>
              <a:t>的寄存器</a:t>
            </a:r>
            <a:endParaRPr lang="en-US" altLang="zh-CN" dirty="0"/>
          </a:p>
          <a:p>
            <a:pPr lvl="1"/>
            <a:r>
              <a:rPr lang="en-US" altLang="zh-CN" dirty="0"/>
              <a:t>MIPS</a:t>
            </a:r>
            <a:r>
              <a:rPr lang="zh-CN" altLang="en-US" dirty="0"/>
              <a:t>的指令格式</a:t>
            </a:r>
            <a:endParaRPr lang="en-US" altLang="zh-CN" dirty="0"/>
          </a:p>
          <a:p>
            <a:pPr lvl="1"/>
            <a:r>
              <a:rPr lang="en-US" altLang="zh-CN" dirty="0"/>
              <a:t>MIPS</a:t>
            </a:r>
            <a:r>
              <a:rPr lang="zh-CN" altLang="en-US" dirty="0"/>
              <a:t>的寻址方式</a:t>
            </a:r>
            <a:endParaRPr lang="en-US" altLang="zh-CN" dirty="0"/>
          </a:p>
          <a:p>
            <a:pPr lvl="1"/>
            <a:r>
              <a:rPr lang="en-US" altLang="zh-CN" dirty="0"/>
              <a:t>MIPS</a:t>
            </a:r>
            <a:r>
              <a:rPr lang="zh-CN" altLang="en-US" dirty="0"/>
              <a:t>的指令</a:t>
            </a:r>
            <a:endParaRPr lang="en-US" altLang="zh-CN" dirty="0"/>
          </a:p>
          <a:p>
            <a:pPr lvl="2"/>
            <a:r>
              <a:rPr lang="en-US" altLang="zh-CN" dirty="0"/>
              <a:t>R</a:t>
            </a:r>
            <a:r>
              <a:rPr lang="zh-CN" altLang="en-US" dirty="0"/>
              <a:t>型指令</a:t>
            </a:r>
            <a:endParaRPr lang="en-US" altLang="zh-CN" dirty="0"/>
          </a:p>
          <a:p>
            <a:pPr lvl="2"/>
            <a:r>
              <a:rPr lang="en-US" altLang="zh-CN" dirty="0"/>
              <a:t>I</a:t>
            </a:r>
            <a:r>
              <a:rPr lang="zh-CN" altLang="en-US" dirty="0"/>
              <a:t>型指令</a:t>
            </a:r>
            <a:endParaRPr lang="en-US" altLang="zh-CN" dirty="0"/>
          </a:p>
          <a:p>
            <a:pPr lvl="2"/>
            <a:r>
              <a:rPr lang="en-US" altLang="zh-CN" dirty="0"/>
              <a:t>J</a:t>
            </a:r>
            <a:r>
              <a:rPr lang="zh-CN" altLang="en-US" dirty="0"/>
              <a:t>型指令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31658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加立即数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3252999"/>
          </a:xfrm>
        </p:spPr>
        <p:txBody>
          <a:bodyPr>
            <a:normAutofit lnSpcReduction="10000"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常数相加指令</a:t>
            </a:r>
            <a:endParaRPr lang="en-US" altLang="zh-CN" dirty="0"/>
          </a:p>
          <a:p>
            <a:pPr lvl="1">
              <a:lnSpc>
                <a:spcPct val="140000"/>
              </a:lnSpc>
            </a:pPr>
            <a:r>
              <a:rPr lang="en-US" altLang="zh-CN" b="1" dirty="0">
                <a:latin typeface="Courier New" pitchFamily="49" charset="0"/>
                <a:ea typeface="MS PGothic" pitchFamily="34" charset="-128"/>
              </a:rPr>
              <a:t>g = g + 4</a:t>
            </a:r>
            <a:r>
              <a:rPr lang="zh-CN" altLang="en-US" b="1" dirty="0">
                <a:latin typeface="Courier New" pitchFamily="49" charset="0"/>
                <a:ea typeface="MS PGothic" pitchFamily="34" charset="-128"/>
              </a:rPr>
              <a:t>；</a:t>
            </a:r>
            <a:r>
              <a:rPr lang="en-US" altLang="zh-CN" b="1" dirty="0">
                <a:ea typeface="MS PGothic" pitchFamily="34" charset="-128"/>
              </a:rPr>
              <a:t>                                           </a:t>
            </a:r>
            <a:r>
              <a:rPr lang="en-US" altLang="zh-CN" dirty="0">
                <a:ea typeface="MS PGothic" pitchFamily="34" charset="-128"/>
              </a:rPr>
              <a:t> (in C)</a:t>
            </a:r>
          </a:p>
          <a:p>
            <a:pPr lvl="1">
              <a:lnSpc>
                <a:spcPct val="140000"/>
              </a:lnSpc>
            </a:pPr>
            <a:r>
              <a:rPr lang="en-US" altLang="zh-CN" b="1" dirty="0" err="1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lw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$t0, 0($s3)</a:t>
            </a:r>
            <a:r>
              <a:rPr lang="en-US" altLang="zh-CN" b="1" dirty="0">
                <a:ea typeface="MS PGothic" pitchFamily="34" charset="-128"/>
              </a:rPr>
              <a:t>  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</a:t>
            </a:r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$t0=4  $s3=Address(4) </a:t>
            </a:r>
            <a:endParaRPr lang="en-US" altLang="zh-CN" dirty="0">
              <a:solidFill>
                <a:schemeClr val="bg2">
                  <a:lumMod val="50000"/>
                </a:schemeClr>
              </a:solidFill>
              <a:ea typeface="MS PGothic" pitchFamily="34" charset="-128"/>
            </a:endParaRPr>
          </a:p>
          <a:p>
            <a:pPr lvl="1">
              <a:lnSpc>
                <a:spcPct val="140000"/>
              </a:lnSpc>
            </a:pP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 $s1,$s1,$t0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g=g+4</a:t>
            </a:r>
          </a:p>
          <a:p>
            <a:pPr>
              <a:lnSpc>
                <a:spcPct val="140000"/>
              </a:lnSpc>
            </a:pPr>
            <a:r>
              <a:rPr lang="zh-CN" altLang="en-US" dirty="0"/>
              <a:t>立即数相加指令</a:t>
            </a:r>
            <a:endParaRPr lang="en-US" altLang="zh-CN" dirty="0"/>
          </a:p>
          <a:p>
            <a:pPr lvl="1">
              <a:lnSpc>
                <a:spcPct val="140000"/>
              </a:lnSpc>
            </a:pPr>
            <a:r>
              <a:rPr lang="en-US" altLang="zh-CN" b="1" dirty="0" err="1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addi</a:t>
            </a:r>
            <a:r>
              <a:rPr lang="en-US" altLang="zh-CN" b="1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$s3,$s3,4  </a:t>
            </a:r>
            <a:r>
              <a:rPr lang="en-US" altLang="zh-CN" b="1" dirty="0">
                <a:ea typeface="MS PGothic" pitchFamily="34" charset="-128"/>
              </a:rPr>
              <a:t>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itchFamily="49" charset="0"/>
                <a:ea typeface="MS PGothic" pitchFamily="34" charset="-128"/>
              </a:rPr>
              <a:t># $s3=$s3+4    </a:t>
            </a:r>
            <a:r>
              <a:rPr lang="en-US" altLang="zh-CN" dirty="0">
                <a:ea typeface="MS PGothic" pitchFamily="34" charset="-128"/>
              </a:rPr>
              <a:t>(in MIPS)</a:t>
            </a:r>
          </a:p>
          <a:p>
            <a:pPr lvl="1">
              <a:buNone/>
            </a:pPr>
            <a:endParaRPr lang="en-US" altLang="zh-CN" i="1" dirty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pPr lvl="1"/>
            <a:endParaRPr lang="en-US" altLang="zh-CN" dirty="0"/>
          </a:p>
          <a:p>
            <a:pPr lvl="1"/>
            <a:endParaRPr lang="en-US" altLang="zh-CN" i="1" dirty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893822"/>
              </p:ext>
            </p:extLst>
          </p:nvPr>
        </p:nvGraphicFramePr>
        <p:xfrm>
          <a:off x="1939926" y="4094163"/>
          <a:ext cx="8424863" cy="2447928"/>
        </p:xfrm>
        <a:graphic>
          <a:graphicData uri="http://schemas.openxmlformats.org/drawingml/2006/table">
            <a:tbl>
              <a:tblPr/>
              <a:tblGrid>
                <a:gridCol w="111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4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3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指令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实例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语义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注释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加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add $s1,$s2,$s3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$s1=$s2+$s3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减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sub $s1,$s2,$s3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$s1=$s2-$s3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加立即数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addi $s1,$s2,100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$s1=$s2+100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立即数寻址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取字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lw $s1,100($s2)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$s1=Mem[$s2+100]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变址寻址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存字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sw $s1,100($s2)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Mem[$s2+100]=$s1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变址寻址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Picture 250" descr="j0312558">
            <a:extLst>
              <a:ext uri="{FF2B5EF4-FFF2-40B4-BE49-F238E27FC236}">
                <a16:creationId xmlns:a16="http://schemas.microsoft.com/office/drawing/2014/main" id="{0E8713A8-ED56-4717-9F1E-F87BD1238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50325" y="45349"/>
            <a:ext cx="25146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54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6163568" y="3644900"/>
            <a:ext cx="4326632" cy="2844800"/>
          </a:xfrm>
          <a:prstGeom prst="roundRect">
            <a:avLst>
              <a:gd name="adj" fmla="val 327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条件判断指令   </a:t>
            </a:r>
            <a:r>
              <a:rPr lang="en-US" altLang="zh-CN" dirty="0" err="1"/>
              <a:t>beq</a:t>
            </a:r>
            <a:r>
              <a:rPr lang="en-US" altLang="zh-CN" dirty="0"/>
              <a:t> reg</a:t>
            </a:r>
            <a:r>
              <a:rPr lang="en-US" altLang="zh-CN" baseline="-25000" dirty="0"/>
              <a:t>1</a:t>
            </a:r>
            <a:r>
              <a:rPr lang="en-US" altLang="zh-CN" dirty="0"/>
              <a:t>,reg</a:t>
            </a:r>
            <a:r>
              <a:rPr lang="en-US" altLang="zh-CN" baseline="-25000" dirty="0"/>
              <a:t>2</a:t>
            </a:r>
            <a:r>
              <a:rPr lang="en-US" altLang="zh-CN" dirty="0"/>
              <a:t>,label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4515978" cy="5637024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altLang="zh-CN" dirty="0"/>
              <a:t>C</a:t>
            </a:r>
            <a:r>
              <a:rPr lang="zh-CN" altLang="en-US" dirty="0"/>
              <a:t>语言条件判断指令</a:t>
            </a:r>
            <a:endParaRPr lang="en-US" altLang="zh-CN" dirty="0"/>
          </a:p>
          <a:p>
            <a:pPr marL="457200" lvl="1" indent="0">
              <a:buNone/>
              <a:defRPr/>
            </a:pPr>
            <a:r>
              <a:rPr lang="en-US" altLang="zh-CN" dirty="0"/>
              <a:t>If  (a==b)</a:t>
            </a:r>
          </a:p>
          <a:p>
            <a:pPr marL="457200" lvl="1" indent="0">
              <a:buNone/>
              <a:defRPr/>
            </a:pPr>
            <a:r>
              <a:rPr lang="en-US" altLang="zh-CN" dirty="0"/>
              <a:t> {  </a:t>
            </a:r>
            <a:r>
              <a:rPr lang="en-US" altLang="zh-CN" dirty="0" err="1"/>
              <a:t>i</a:t>
            </a:r>
            <a:r>
              <a:rPr lang="en-US" altLang="zh-CN" dirty="0"/>
              <a:t>=1; } </a:t>
            </a:r>
          </a:p>
          <a:p>
            <a:pPr marL="457200" lvl="1" indent="0">
              <a:buNone/>
              <a:defRPr/>
            </a:pPr>
            <a:r>
              <a:rPr lang="en-US" altLang="zh-CN" dirty="0"/>
              <a:t>else   </a:t>
            </a:r>
          </a:p>
          <a:p>
            <a:pPr marL="457200" lvl="1" indent="0">
              <a:buNone/>
              <a:defRPr/>
            </a:pPr>
            <a:r>
              <a:rPr lang="en-US" altLang="zh-CN" dirty="0"/>
              <a:t> { </a:t>
            </a:r>
            <a:r>
              <a:rPr lang="en-US" altLang="zh-CN" dirty="0" err="1"/>
              <a:t>i</a:t>
            </a:r>
            <a:r>
              <a:rPr lang="en-US" altLang="zh-CN" dirty="0"/>
              <a:t>=2; }</a:t>
            </a:r>
          </a:p>
          <a:p>
            <a:pPr marL="457200" lvl="1" indent="0">
              <a:buNone/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/>
              <a:t>等效</a:t>
            </a:r>
            <a:r>
              <a:rPr lang="en-US" altLang="zh-CN" dirty="0"/>
              <a:t>C</a:t>
            </a:r>
            <a:r>
              <a:rPr lang="zh-CN" altLang="en-US" dirty="0"/>
              <a:t>指令</a:t>
            </a:r>
            <a:endParaRPr lang="en-US" altLang="zh-CN" dirty="0"/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If (a==b)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goto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L1;</a:t>
            </a: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=2;</a:t>
            </a: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goto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L2;</a:t>
            </a: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L1:i=1;</a:t>
            </a: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L2: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163568" y="942764"/>
            <a:ext cx="4326632" cy="237648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indent="-2794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2400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MIPS</a:t>
            </a:r>
            <a:r>
              <a:rPr lang="zh-CN" altLang="en-US" sz="2400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数据传送指令</a:t>
            </a:r>
            <a:endParaRPr lang="en-US" altLang="zh-CN" sz="2400" i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</a:t>
            </a:r>
            <a:r>
              <a:rPr lang="en-US" altLang="zh-CN" sz="2000" b="1" i="0" dirty="0" err="1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addi</a:t>
            </a: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$s3,$zero,1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i="0" dirty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</a:rPr>
              <a:t>  </a:t>
            </a:r>
            <a:r>
              <a:rPr lang="en-US" altLang="zh-CN" sz="2000" b="1" i="0" dirty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</a:rPr>
              <a:t># $s3=1    </a:t>
            </a:r>
            <a:r>
              <a:rPr lang="zh-CN" altLang="en-US" sz="1600" i="0" dirty="0">
                <a:solidFill>
                  <a:srgbClr val="86868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立即数传送</a:t>
            </a:r>
            <a:endParaRPr lang="en-US" altLang="zh-CN" sz="1600" i="0" dirty="0">
              <a:solidFill>
                <a:srgbClr val="868686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add $s3,$s2,$zero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</a:rPr>
              <a:t>  # $s3=</a:t>
            </a:r>
            <a:r>
              <a:rPr lang="en-US" altLang="zh-CN" sz="2000" b="1" i="0" dirty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  <a:sym typeface="Wingdings" pitchFamily="2" charset="2"/>
              </a:rPr>
              <a:t>$s2  </a:t>
            </a:r>
            <a:r>
              <a:rPr lang="zh-CN" altLang="en-US" sz="1600" i="0" dirty="0">
                <a:solidFill>
                  <a:srgbClr val="868686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Wingdings" pitchFamily="2" charset="2"/>
              </a:rPr>
              <a:t>寄存器传送</a:t>
            </a:r>
            <a:endParaRPr lang="en-US" altLang="zh-CN" sz="1600" i="0" dirty="0">
              <a:solidFill>
                <a:srgbClr val="868686"/>
              </a:solidFill>
              <a:latin typeface="华文仿宋" panose="02010600040101010101" pitchFamily="2" charset="-122"/>
              <a:ea typeface="华文仿宋" panose="02010600040101010101" pitchFamily="2" charset="-122"/>
              <a:sym typeface="Wingdings" pitchFamily="2" charset="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endParaRPr lang="en-US" altLang="zh-CN" sz="2000" i="0" dirty="0">
              <a:solidFill>
                <a:srgbClr val="800080"/>
              </a:solidFill>
              <a:latin typeface="Courier New" pitchFamily="49" charset="0"/>
              <a:ea typeface="MS PGothic" pitchFamily="34" charset="-128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endParaRPr lang="en-US" altLang="zh-CN" sz="2000" i="0" dirty="0">
              <a:solidFill>
                <a:srgbClr val="800080"/>
              </a:solidFill>
              <a:latin typeface="Courier New" pitchFamily="49" charset="0"/>
              <a:ea typeface="MS PGothic" pitchFamily="34" charset="-128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167897" y="3761276"/>
            <a:ext cx="4166033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2400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等效</a:t>
            </a:r>
            <a:r>
              <a:rPr lang="en-US" altLang="zh-CN" sz="2400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MIPS</a:t>
            </a:r>
            <a:r>
              <a:rPr lang="zh-CN" altLang="en-US" sz="2400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指令</a:t>
            </a:r>
            <a:endParaRPr lang="en-US" altLang="zh-CN" sz="2400" i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 </a:t>
            </a:r>
            <a:r>
              <a:rPr lang="en-US" altLang="zh-CN" sz="2000" b="1" i="0" dirty="0" err="1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beq</a:t>
            </a: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$s0,$s1,L1 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 </a:t>
            </a:r>
            <a:r>
              <a:rPr lang="en-US" altLang="zh-CN" sz="2000" b="1" i="0" dirty="0" err="1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addi</a:t>
            </a: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$s3,$zero,2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 j L2;   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L1:addi $s3,$zero,1</a:t>
            </a: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L2:</a:t>
            </a:r>
          </a:p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endParaRPr lang="zh-CN" altLang="en-US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右箭头​​ 1"/>
          <p:cNvSpPr/>
          <p:nvPr/>
        </p:nvSpPr>
        <p:spPr>
          <a:xfrm>
            <a:off x="4319588" y="3886200"/>
            <a:ext cx="1368425" cy="503238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i="1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1025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5" grpId="1" animBg="1"/>
      <p:bldP spid="6" grpId="0" build="allAtOnce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MIPS </a:t>
            </a:r>
            <a:r>
              <a:rPr lang="zh-CN" altLang="en-US"/>
              <a:t>条件判断指令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条件跳转</a:t>
            </a:r>
            <a:endParaRPr lang="en-US" altLang="zh-CN" dirty="0"/>
          </a:p>
          <a:p>
            <a:pPr lvl="1">
              <a:defRPr/>
            </a:pPr>
            <a:r>
              <a:rPr lang="en-US" altLang="zh-CN" sz="2400" b="1" dirty="0">
                <a:latin typeface="Courier New" pitchFamily="-65" charset="0"/>
                <a:cs typeface="+mn-cs"/>
              </a:rPr>
              <a:t>If (reg</a:t>
            </a:r>
            <a:r>
              <a:rPr lang="en-US" altLang="zh-CN" sz="2400" b="1" baseline="-25000" dirty="0">
                <a:latin typeface="Courier New" pitchFamily="-65" charset="0"/>
                <a:cs typeface="+mn-cs"/>
              </a:rPr>
              <a:t>1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==reg</a:t>
            </a:r>
            <a:r>
              <a:rPr lang="en-US" altLang="zh-CN" sz="2400" b="1" baseline="-25000" dirty="0">
                <a:latin typeface="Courier New" pitchFamily="-65" charset="0"/>
                <a:cs typeface="+mn-cs"/>
              </a:rPr>
              <a:t>2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) </a:t>
            </a:r>
            <a:r>
              <a:rPr lang="en-US" altLang="zh-CN" sz="2400" b="1" dirty="0" err="1">
                <a:latin typeface="Courier New" pitchFamily="-65" charset="0"/>
                <a:cs typeface="+mn-cs"/>
              </a:rPr>
              <a:t>goto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Label</a:t>
            </a:r>
            <a:r>
              <a:rPr lang="en-US" altLang="zh-CN" sz="2400" b="1" baseline="-25000" dirty="0">
                <a:latin typeface="Courier New" pitchFamily="-65" charset="0"/>
                <a:cs typeface="+mn-cs"/>
              </a:rPr>
              <a:t>1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 </a:t>
            </a:r>
            <a:r>
              <a:rPr lang="en-US" altLang="zh-CN" sz="2400" dirty="0">
                <a:latin typeface="Courier New" pitchFamily="-65" charset="0"/>
                <a:cs typeface="+mn-cs"/>
              </a:rPr>
              <a:t>(C</a:t>
            </a:r>
            <a:r>
              <a:rPr lang="zh-CN" altLang="en-US" sz="2400" dirty="0">
                <a:latin typeface="Courier New" pitchFamily="-65" charset="0"/>
                <a:cs typeface="+mn-cs"/>
              </a:rPr>
              <a:t>语言</a:t>
            </a:r>
            <a:r>
              <a:rPr lang="en-US" altLang="zh-CN" sz="2400" dirty="0"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kern="1200" dirty="0" err="1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beq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 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1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2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,Label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1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         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(MIPS</a:t>
            </a:r>
            <a:r>
              <a:rPr lang="zh-CN" altLang="en-US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kern="1200" dirty="0" err="1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bne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 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1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2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,Label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2</a:t>
            </a:r>
          </a:p>
          <a:p>
            <a:pPr>
              <a:defRPr/>
            </a:pPr>
            <a:r>
              <a:rPr lang="zh-CN" altLang="en-US" dirty="0"/>
              <a:t>无条件跳转指令</a:t>
            </a:r>
            <a:endParaRPr lang="en-US" altLang="zh-CN" dirty="0"/>
          </a:p>
          <a:p>
            <a:pPr lvl="1">
              <a:defRPr/>
            </a:pPr>
            <a:r>
              <a:rPr lang="en-US" altLang="zh-CN" sz="2400" b="1" dirty="0" err="1">
                <a:latin typeface="Courier New" pitchFamily="-65" charset="0"/>
                <a:cs typeface="+mn-cs"/>
              </a:rPr>
              <a:t>goto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Label</a:t>
            </a:r>
            <a:r>
              <a:rPr lang="zh-CN" altLang="en-US" sz="2400" b="1" dirty="0">
                <a:latin typeface="Courier New" pitchFamily="-65" charset="0"/>
                <a:cs typeface="+mn-cs"/>
              </a:rPr>
              <a:t>；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           </a:t>
            </a:r>
            <a:r>
              <a:rPr lang="en-US" altLang="zh-CN" sz="2400" dirty="0">
                <a:latin typeface="Courier New" pitchFamily="-65" charset="0"/>
                <a:cs typeface="+mn-cs"/>
              </a:rPr>
              <a:t>(C</a:t>
            </a:r>
            <a:r>
              <a:rPr lang="zh-CN" altLang="en-US" sz="2400" dirty="0">
                <a:latin typeface="Courier New" pitchFamily="-65" charset="0"/>
                <a:cs typeface="+mn-cs"/>
              </a:rPr>
              <a:t>语言</a:t>
            </a:r>
            <a:r>
              <a:rPr lang="en-US" altLang="zh-CN" sz="2400" dirty="0"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J label                 </a:t>
            </a:r>
            <a:r>
              <a:rPr lang="en-US" altLang="zh-CN" sz="2400" dirty="0">
                <a:latin typeface="Courier New" pitchFamily="-65" charset="0"/>
                <a:cs typeface="+mn-cs"/>
              </a:rPr>
              <a:t>(MIPS</a:t>
            </a:r>
            <a:r>
              <a:rPr lang="zh-CN" altLang="en-US" sz="2400" dirty="0">
                <a:latin typeface="Courier New" pitchFamily="-65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  <a:cs typeface="+mn-cs"/>
              </a:rPr>
              <a:t>beq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 $zero,$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  <a:cs typeface="+mn-cs"/>
              </a:rPr>
              <a:t>zero,label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   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(MIPS</a:t>
            </a:r>
            <a:r>
              <a:rPr lang="zh-CN" altLang="en-US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)</a:t>
            </a:r>
          </a:p>
          <a:p>
            <a:pPr lvl="2">
              <a:defRPr/>
            </a:pPr>
            <a:r>
              <a:rPr lang="zh-CN" altLang="en-US" dirty="0">
                <a:solidFill>
                  <a:srgbClr val="C00000"/>
                </a:solidFill>
                <a:latin typeface="Courier New" pitchFamily="-65" charset="0"/>
                <a:cs typeface="+mn-cs"/>
              </a:rPr>
              <a:t>不能完全等效？</a:t>
            </a:r>
            <a:endParaRPr lang="en-US" altLang="zh-CN" dirty="0">
              <a:solidFill>
                <a:srgbClr val="C00000"/>
              </a:solidFill>
              <a:latin typeface="Courier New" pitchFamily="-65" charset="0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06E991E-163D-44B5-8EE1-179C906D031F}"/>
              </a:ext>
            </a:extLst>
          </p:cNvPr>
          <p:cNvGrpSpPr/>
          <p:nvPr/>
        </p:nvGrpSpPr>
        <p:grpSpPr>
          <a:xfrm>
            <a:off x="8186889" y="5582725"/>
            <a:ext cx="3356952" cy="579957"/>
            <a:chOff x="747312" y="4732301"/>
            <a:chExt cx="1887609" cy="57995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EFD3B2F-9816-4A74-8843-51B3FEDD50E2}"/>
                </a:ext>
              </a:extLst>
            </p:cNvPr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9DCCAA-97C9-4AD3-8546-9B48FDBB62A1}"/>
                </a:ext>
              </a:extLst>
            </p:cNvPr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相对寻址，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label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可正可负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06E991E-163D-44B5-8EE1-179C906D031F}"/>
              </a:ext>
            </a:extLst>
          </p:cNvPr>
          <p:cNvGrpSpPr/>
          <p:nvPr/>
        </p:nvGrpSpPr>
        <p:grpSpPr>
          <a:xfrm>
            <a:off x="8204183" y="2670298"/>
            <a:ext cx="3356952" cy="579957"/>
            <a:chOff x="747312" y="4732301"/>
            <a:chExt cx="1887609" cy="57995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EFD3B2F-9816-4A74-8843-51B3FEDD50E2}"/>
                </a:ext>
              </a:extLst>
            </p:cNvPr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29DCCAA-97C9-4AD3-8546-9B48FDBB62A1}"/>
                </a:ext>
              </a:extLst>
            </p:cNvPr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为什么没有大于跳转指令？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580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逻辑运算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704178" cy="56370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/>
              <a:t>移位指令</a:t>
            </a:r>
            <a:endParaRPr lang="en-US" altLang="zh-CN" dirty="0"/>
          </a:p>
          <a:p>
            <a:pPr lvl="1">
              <a:defRPr/>
            </a:pPr>
            <a:r>
              <a:rPr lang="en-US" altLang="zh-CN" sz="2400" b="1" dirty="0">
                <a:latin typeface="Courier New" pitchFamily="-65" charset="0"/>
              </a:rPr>
              <a:t>a=b&lt;&lt;2;   C</a:t>
            </a:r>
            <a:r>
              <a:rPr lang="zh-CN" altLang="en-US" b="1" dirty="0">
                <a:latin typeface="Courier New" pitchFamily="-65" charset="0"/>
              </a:rPr>
              <a:t>语言</a:t>
            </a:r>
            <a:endParaRPr lang="en-US" altLang="zh-CN" b="1" dirty="0">
              <a:latin typeface="Courier New" pitchFamily="-65" charset="0"/>
            </a:endParaRPr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itchFamily="-65" charset="0"/>
              </a:rPr>
              <a:t>sll,srl,sra</a:t>
            </a:r>
            <a:r>
              <a:rPr lang="en-US" altLang="zh-CN" sz="2400" b="1" dirty="0">
                <a:solidFill>
                  <a:srgbClr val="0000FF"/>
                </a:solidFill>
                <a:latin typeface="Courier New" pitchFamily="-65" charset="0"/>
              </a:rPr>
              <a:t>   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sll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 $s1,$s2,2  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#s1=s2&lt;&lt;2 </a:t>
            </a:r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itchFamily="-65" charset="0"/>
              </a:rPr>
              <a:t>sllv,srlv,srav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sllv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$s1,$s2,$s3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#s1=s2&lt;&lt;s3</a:t>
            </a:r>
          </a:p>
          <a:p>
            <a:pPr>
              <a:defRPr/>
            </a:pPr>
            <a:r>
              <a:rPr lang="zh-CN" altLang="en-US" dirty="0"/>
              <a:t>逻辑运算</a:t>
            </a:r>
            <a:endParaRPr lang="en-US" altLang="zh-CN" dirty="0"/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itchFamily="-65" charset="0"/>
              </a:rPr>
              <a:t>and,or,xor,nor</a:t>
            </a:r>
            <a:r>
              <a:rPr lang="en-US" altLang="zh-CN" sz="2400" b="1" dirty="0">
                <a:solidFill>
                  <a:srgbClr val="0000FF"/>
                </a:solidFill>
                <a:latin typeface="Courier New" pitchFamily="-65" charset="0"/>
              </a:rPr>
              <a:t>   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and  $t0,$t1,$t2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#t0=t1&amp;t2    </a:t>
            </a:r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itchFamily="-65" charset="0"/>
              </a:rPr>
              <a:t>andi,ori,xori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   and  $t0,$t1,100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t0=t1&amp;100</a:t>
            </a:r>
          </a:p>
          <a:p>
            <a:pPr>
              <a:defRPr/>
            </a:pPr>
            <a:endParaRPr lang="en-US" altLang="zh-CN" dirty="0"/>
          </a:p>
          <a:p>
            <a:pPr marL="0" indent="0">
              <a:buNone/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D5AE841-0465-4848-98C5-7FEAC3B79FF3}"/>
              </a:ext>
            </a:extLst>
          </p:cNvPr>
          <p:cNvGrpSpPr/>
          <p:nvPr/>
        </p:nvGrpSpPr>
        <p:grpSpPr>
          <a:xfrm>
            <a:off x="7924193" y="1361602"/>
            <a:ext cx="3356952" cy="579957"/>
            <a:chOff x="747312" y="4732301"/>
            <a:chExt cx="1887609" cy="57995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2DF5D5A-CD82-4DBD-8C3A-6363C04567E8}"/>
                </a:ext>
              </a:extLst>
            </p:cNvPr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5452708-1347-468F-8DA8-A857B382F08F}"/>
                </a:ext>
              </a:extLst>
            </p:cNvPr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移位偏移量最多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5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位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defRPr/>
            </a:pPr>
            <a:r>
              <a:rPr lang="en-US" altLang="zh-CN" dirty="0"/>
              <a:t>C</a:t>
            </a:r>
            <a:r>
              <a:rPr lang="zh-CN" altLang="en-US" dirty="0"/>
              <a:t>语言简单循环结构，</a:t>
            </a:r>
            <a:r>
              <a:rPr lang="en-US" altLang="zh-CN" dirty="0"/>
              <a:t>A</a:t>
            </a:r>
            <a:r>
              <a:rPr lang="zh-CN" altLang="en-US" dirty="0"/>
              <a:t>为</a:t>
            </a:r>
            <a:r>
              <a:rPr lang="en-US" altLang="zh-CN" dirty="0" err="1"/>
              <a:t>int</a:t>
            </a:r>
            <a:r>
              <a:rPr lang="zh-CN" altLang="en-US" dirty="0"/>
              <a:t>数组</a:t>
            </a:r>
            <a:endParaRPr lang="en-US" altLang="zh-CN" dirty="0"/>
          </a:p>
          <a:p>
            <a:pPr lvl="1" algn="l"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	do {</a:t>
            </a:r>
          </a:p>
          <a:p>
            <a:pPr marL="457200" lvl="1" indent="0" algn="l"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     g = g + A[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];</a:t>
            </a:r>
            <a:br>
              <a:rPr lang="en-US" altLang="zh-CN" b="1" dirty="0">
                <a:latin typeface="Courier New" pitchFamily="49" charset="0"/>
                <a:ea typeface="ＭＳ Ｐゴシック" pitchFamily="34" charset="-128"/>
              </a:rPr>
            </a:b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    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=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+ j;</a:t>
            </a:r>
            <a:br>
              <a:rPr lang="en-US" altLang="zh-CN" b="1" dirty="0">
                <a:latin typeface="Courier New" pitchFamily="49" charset="0"/>
                <a:ea typeface="ＭＳ Ｐゴシック" pitchFamily="34" charset="-128"/>
              </a:rPr>
            </a:b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     } while (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!= h);</a:t>
            </a:r>
          </a:p>
          <a:p>
            <a:pPr algn="l">
              <a:defRPr/>
            </a:pPr>
            <a:r>
              <a:rPr lang="zh-CN" altLang="en-US" dirty="0"/>
              <a:t>重写代码</a:t>
            </a:r>
            <a:endParaRPr lang="en-US" altLang="zh-CN" dirty="0"/>
          </a:p>
          <a:p>
            <a:pPr lvl="1" algn="l">
              <a:defRPr/>
            </a:pPr>
            <a:r>
              <a:rPr lang="en-US" altLang="zh-CN" b="1" dirty="0"/>
              <a:t>	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Loop:	g = g + A[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];</a:t>
            </a:r>
          </a:p>
          <a:p>
            <a:pPr marL="1244600" lvl="3" indent="0" algn="l">
              <a:buNone/>
              <a:defRPr/>
            </a:pP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   </a:t>
            </a:r>
            <a:r>
              <a:rPr lang="en-US" altLang="zh-CN" sz="2000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= </a:t>
            </a:r>
            <a:r>
              <a:rPr lang="en-US" altLang="zh-CN" sz="2000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+ j;</a:t>
            </a:r>
            <a:b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</a:b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   if (</a:t>
            </a:r>
            <a:r>
              <a:rPr lang="en-US" altLang="zh-CN" sz="2000" b="1" dirty="0" err="1">
                <a:latin typeface="Courier New" pitchFamily="49" charset="0"/>
                <a:ea typeface="ＭＳ Ｐゴシック" pitchFamily="34" charset="-128"/>
              </a:rPr>
              <a:t>i</a:t>
            </a: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!= h) </a:t>
            </a:r>
            <a:r>
              <a:rPr lang="en-US" altLang="zh-CN" sz="2000" b="1" dirty="0" err="1">
                <a:latin typeface="Courier New" pitchFamily="49" charset="0"/>
                <a:ea typeface="ＭＳ Ｐゴシック" pitchFamily="34" charset="-128"/>
              </a:rPr>
              <a:t>goto</a:t>
            </a:r>
            <a:r>
              <a:rPr lang="en-US" altLang="zh-CN" sz="2000" b="1" dirty="0">
                <a:latin typeface="Courier New" pitchFamily="49" charset="0"/>
                <a:ea typeface="ＭＳ Ｐゴシック" pitchFamily="34" charset="-128"/>
              </a:rPr>
              <a:t> Loop;</a:t>
            </a:r>
          </a:p>
          <a:p>
            <a:pPr algn="l">
              <a:defRPr/>
            </a:pPr>
            <a:r>
              <a:rPr lang="zh-CN" altLang="en-US" dirty="0"/>
              <a:t>编译后的变量映射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</a:t>
            </a:r>
            <a:endParaRPr lang="zh-CN" altLang="en-US" dirty="0"/>
          </a:p>
          <a:p>
            <a:pPr algn="l"/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12892"/>
              </p:ext>
            </p:extLst>
          </p:nvPr>
        </p:nvGraphicFramePr>
        <p:xfrm>
          <a:off x="3883744" y="5475157"/>
          <a:ext cx="6695355" cy="812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9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9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90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90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g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h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j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A[0]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3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$s1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$s2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$s3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$s4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$s5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888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defRPr/>
            </a:pPr>
            <a:r>
              <a:rPr lang="zh-CN" altLang="en-US" dirty="0"/>
              <a:t>最后编译的</a:t>
            </a:r>
            <a:r>
              <a:rPr lang="en-US" altLang="zh-CN" dirty="0"/>
              <a:t>MIPS</a:t>
            </a:r>
            <a:r>
              <a:rPr lang="zh-CN" altLang="en-US" dirty="0"/>
              <a:t>代码</a:t>
            </a:r>
            <a:r>
              <a:rPr lang="en-US" altLang="zh-CN" dirty="0"/>
              <a:t>:</a:t>
            </a:r>
          </a:p>
          <a:p>
            <a:pPr algn="l">
              <a:buNone/>
              <a:defRPr/>
            </a:pPr>
            <a:r>
              <a:rPr lang="en-US" altLang="zh-CN" b="1" dirty="0">
                <a:solidFill>
                  <a:srgbClr val="00B050"/>
                </a:solidFill>
                <a:latin typeface="Courier New" pitchFamily="-65" charset="0"/>
              </a:rPr>
              <a:t>Loop</a:t>
            </a:r>
            <a:r>
              <a:rPr lang="en-US" altLang="zh-CN" b="1" dirty="0">
                <a:latin typeface="Courier New" pitchFamily="-65" charset="0"/>
              </a:rPr>
              <a:t>: </a:t>
            </a:r>
            <a:r>
              <a:rPr lang="en-US" altLang="zh-CN" b="1" dirty="0" err="1">
                <a:latin typeface="Courier New" pitchFamily="-65" charset="0"/>
              </a:rPr>
              <a:t>sll</a:t>
            </a:r>
            <a:r>
              <a:rPr lang="en-US" altLang="zh-CN" b="1" dirty="0">
                <a:latin typeface="Courier New" pitchFamily="-65" charset="0"/>
              </a:rPr>
              <a:t>  $t1,</a:t>
            </a:r>
            <a:r>
              <a:rPr lang="en-US" altLang="zh-CN" b="1" dirty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>
                <a:latin typeface="Courier New" pitchFamily="-65" charset="0"/>
              </a:rPr>
              <a:t>,2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$t1= 4*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 err="1">
                <a:latin typeface="Courier New" pitchFamily="-65" charset="0"/>
              </a:rPr>
              <a:t>addu</a:t>
            </a:r>
            <a:r>
              <a:rPr lang="en-US" altLang="zh-CN" b="1" dirty="0">
                <a:latin typeface="Courier New" pitchFamily="-65" charset="0"/>
              </a:rPr>
              <a:t> $t1,$t1,$s5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$t1=&amp;A[0]+4i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 err="1">
                <a:latin typeface="Courier New" pitchFamily="-65" charset="0"/>
              </a:rPr>
              <a:t>lw</a:t>
            </a:r>
            <a:r>
              <a:rPr lang="en-US" altLang="zh-CN" b="1" dirty="0">
                <a:latin typeface="Courier New" pitchFamily="-65" charset="0"/>
              </a:rPr>
              <a:t>   $t1,0($t1)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$t1=A[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]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 err="1">
                <a:latin typeface="Courier New" pitchFamily="-65" charset="0"/>
              </a:rPr>
              <a:t>addu</a:t>
            </a: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Courier New" pitchFamily="-65" charset="0"/>
              </a:rPr>
              <a:t>$s1,$s1</a:t>
            </a:r>
            <a:r>
              <a:rPr lang="en-US" altLang="zh-CN" b="1" dirty="0">
                <a:latin typeface="Courier New" pitchFamily="-65" charset="0"/>
              </a:rPr>
              <a:t>,$t1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</a:t>
            </a:r>
            <a:r>
              <a:rPr lang="en-US" altLang="zh-CN" b="1" dirty="0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=</a:t>
            </a:r>
            <a:r>
              <a:rPr lang="en-US" altLang="zh-CN" b="1" dirty="0" err="1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+A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[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]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 err="1">
                <a:latin typeface="Courier New" pitchFamily="-65" charset="0"/>
              </a:rPr>
              <a:t>addu</a:t>
            </a: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7030A0"/>
                </a:solidFill>
                <a:latin typeface="Courier New" pitchFamily="-65" charset="0"/>
              </a:rPr>
              <a:t>$s4</a:t>
            </a: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+</a:t>
            </a:r>
            <a:r>
              <a:rPr lang="en-US" altLang="zh-CN" b="1" dirty="0" err="1">
                <a:solidFill>
                  <a:srgbClr val="7030A0"/>
                </a:solidFill>
                <a:latin typeface="Courier New" pitchFamily="-65" charset="0"/>
              </a:rPr>
              <a:t>j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    </a:t>
            </a:r>
            <a:r>
              <a:rPr lang="en-US" altLang="zh-CN" b="1" dirty="0" err="1">
                <a:latin typeface="Courier New" pitchFamily="-65" charset="0"/>
              </a:rPr>
              <a:t>bne</a:t>
            </a:r>
            <a:r>
              <a:rPr lang="en-US" altLang="zh-CN" b="1" dirty="0">
                <a:latin typeface="Courier New" pitchFamily="-65" charset="0"/>
              </a:rPr>
              <a:t>  </a:t>
            </a:r>
            <a:r>
              <a:rPr lang="en-US" altLang="zh-CN" b="1" dirty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FFC000"/>
                </a:solidFill>
                <a:latin typeface="Courier New" pitchFamily="-65" charset="0"/>
              </a:rPr>
              <a:t>$s2</a:t>
            </a:r>
            <a:r>
              <a:rPr lang="en-US" altLang="zh-CN" b="1" dirty="0"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itchFamily="-65" charset="0"/>
              </a:rPr>
              <a:t>Loop</a:t>
            </a:r>
            <a:r>
              <a:rPr lang="en-US" altLang="zh-CN" b="1" dirty="0">
                <a:latin typeface="Courier New" pitchFamily="-65" charset="0"/>
              </a:rPr>
              <a:t>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if 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!=</a:t>
            </a:r>
            <a:r>
              <a:rPr lang="en-US" altLang="zh-CN" b="1" dirty="0">
                <a:solidFill>
                  <a:srgbClr val="FFC000"/>
                </a:solidFill>
                <a:latin typeface="Courier New" pitchFamily="-65" charset="0"/>
              </a:rPr>
              <a:t>h 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goto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 Loop</a:t>
            </a:r>
            <a:br>
              <a:rPr lang="en-US" altLang="zh-CN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-65" charset="0"/>
              </a:rPr>
            </a:br>
            <a:endParaRPr lang="en-US" altLang="zh-CN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-65" charset="0"/>
            </a:endParaRPr>
          </a:p>
          <a:p>
            <a:pPr algn="l">
              <a:defRPr/>
            </a:pPr>
            <a:r>
              <a:rPr lang="zh-CN" altLang="en-US" dirty="0"/>
              <a:t>原始</a:t>
            </a:r>
            <a:r>
              <a:rPr lang="en-US" altLang="zh-CN" dirty="0"/>
              <a:t>C</a:t>
            </a:r>
            <a:r>
              <a:rPr lang="zh-CN" altLang="en-US" dirty="0"/>
              <a:t>代码</a:t>
            </a:r>
            <a:r>
              <a:rPr lang="en-US" altLang="zh-CN" dirty="0"/>
              <a:t>:</a:t>
            </a:r>
            <a:r>
              <a:rPr lang="en-US" altLang="zh-CN" dirty="0">
                <a:latin typeface="Courier New" pitchFamily="-65" charset="0"/>
              </a:rPr>
              <a:t> </a:t>
            </a:r>
            <a:r>
              <a:rPr lang="en-US" altLang="zh-CN" b="1" dirty="0" err="1">
                <a:latin typeface="Courier New" pitchFamily="-65" charset="0"/>
              </a:rPr>
              <a:t>Loop:</a:t>
            </a:r>
            <a:r>
              <a:rPr lang="en-US" altLang="zh-CN" b="1" dirty="0" err="1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dirty="0">
                <a:latin typeface="Courier New" pitchFamily="-65" charset="0"/>
              </a:rPr>
              <a:t> = </a:t>
            </a:r>
            <a:r>
              <a:rPr lang="en-US" altLang="zh-CN" b="1" dirty="0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dirty="0">
                <a:latin typeface="Courier New" pitchFamily="-65" charset="0"/>
              </a:rPr>
              <a:t> + </a:t>
            </a:r>
            <a:r>
              <a:rPr lang="en-US" altLang="zh-CN" b="1" dirty="0">
                <a:solidFill>
                  <a:srgbClr val="800000"/>
                </a:solidFill>
                <a:latin typeface="Courier New" pitchFamily="-65" charset="0"/>
              </a:rPr>
              <a:t>A</a:t>
            </a:r>
            <a:r>
              <a:rPr lang="en-US" altLang="zh-CN" b="1" dirty="0">
                <a:latin typeface="Courier New" pitchFamily="-65" charset="0"/>
              </a:rPr>
              <a:t>[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latin typeface="Courier New" pitchFamily="-65" charset="0"/>
              </a:rPr>
              <a:t>];</a:t>
            </a:r>
            <a:br>
              <a:rPr lang="en-US" altLang="zh-CN" b="1" dirty="0"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	           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latin typeface="Courier New" pitchFamily="-65" charset="0"/>
              </a:rPr>
              <a:t> = 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latin typeface="Courier New" pitchFamily="-65" charset="0"/>
              </a:rPr>
              <a:t> + </a:t>
            </a:r>
            <a:r>
              <a:rPr lang="en-US" altLang="zh-CN" b="1" dirty="0">
                <a:solidFill>
                  <a:srgbClr val="7030A0"/>
                </a:solidFill>
                <a:latin typeface="Courier New" pitchFamily="-65" charset="0"/>
              </a:rPr>
              <a:t>j</a:t>
            </a:r>
            <a:r>
              <a:rPr lang="en-US" altLang="zh-CN" b="1" dirty="0">
                <a:latin typeface="Courier New" pitchFamily="-65" charset="0"/>
              </a:rPr>
              <a:t>;</a:t>
            </a:r>
            <a:br>
              <a:rPr lang="en-US" altLang="zh-CN" b="1" dirty="0"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		      if (</a:t>
            </a:r>
            <a:r>
              <a:rPr lang="en-US" altLang="zh-CN" b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>
                <a:latin typeface="Courier New" pitchFamily="-65" charset="0"/>
              </a:rPr>
              <a:t> != </a:t>
            </a:r>
            <a:r>
              <a:rPr lang="en-US" altLang="zh-CN" b="1" dirty="0">
                <a:solidFill>
                  <a:srgbClr val="FFC000"/>
                </a:solidFill>
                <a:latin typeface="Courier New" pitchFamily="-65" charset="0"/>
              </a:rPr>
              <a:t>h</a:t>
            </a:r>
            <a:r>
              <a:rPr lang="en-US" altLang="zh-CN" b="1" dirty="0">
                <a:latin typeface="Courier New" pitchFamily="-65" charset="0"/>
              </a:rPr>
              <a:t>) </a:t>
            </a:r>
            <a:r>
              <a:rPr lang="en-US" altLang="zh-CN" b="1" dirty="0" err="1">
                <a:latin typeface="Courier New" pitchFamily="-65" charset="0"/>
              </a:rPr>
              <a:t>goto</a:t>
            </a: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Courier New" pitchFamily="-65" charset="0"/>
              </a:rPr>
              <a:t>Loop</a:t>
            </a:r>
            <a:r>
              <a:rPr lang="en-US" altLang="zh-CN" b="1" dirty="0">
                <a:latin typeface="Courier New" pitchFamily="-65" charset="0"/>
              </a:rPr>
              <a:t>;</a:t>
            </a:r>
          </a:p>
          <a:p>
            <a:pPr algn="l"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937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比较指令 </a:t>
            </a:r>
            <a:r>
              <a:rPr lang="en-US" altLang="zh-CN"/>
              <a:t>slt  slti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defRPr/>
            </a:pPr>
            <a:r>
              <a:rPr lang="en-US" altLang="zh-CN" dirty="0"/>
              <a:t>MIPS</a:t>
            </a:r>
            <a:r>
              <a:rPr lang="zh-CN" altLang="en-US" dirty="0"/>
              <a:t>比较指令 </a:t>
            </a:r>
            <a:r>
              <a:rPr lang="en-US" altLang="zh-CN" dirty="0"/>
              <a:t>(</a:t>
            </a:r>
            <a:r>
              <a:rPr lang="en-US" altLang="zh-CN" u="sng" dirty="0"/>
              <a:t>S</a:t>
            </a:r>
            <a:r>
              <a:rPr lang="en-US" altLang="zh-CN" dirty="0"/>
              <a:t>et on </a:t>
            </a:r>
            <a:r>
              <a:rPr lang="en-US" altLang="zh-CN" u="sng" dirty="0"/>
              <a:t>L</a:t>
            </a:r>
            <a:r>
              <a:rPr lang="en-US" altLang="zh-CN" dirty="0"/>
              <a:t>ess </a:t>
            </a:r>
            <a:r>
              <a:rPr lang="en-US" altLang="zh-CN" u="sng" dirty="0"/>
              <a:t>T</a:t>
            </a:r>
            <a:r>
              <a:rPr lang="en-US" altLang="zh-CN" dirty="0"/>
              <a:t>han)</a:t>
            </a:r>
          </a:p>
          <a:p>
            <a:pPr algn="l">
              <a:defRPr/>
            </a:pPr>
            <a:r>
              <a:rPr lang="en-US" altLang="zh-CN" b="1" dirty="0" err="1">
                <a:solidFill>
                  <a:srgbClr val="7030A0"/>
                </a:solidFill>
                <a:latin typeface="Courier New"/>
                <a:cs typeface="Courier New"/>
              </a:rPr>
              <a:t>slt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 reg</a:t>
            </a:r>
            <a:r>
              <a:rPr lang="en-US" altLang="zh-CN" b="1" baseline="-25000" dirty="0">
                <a:solidFill>
                  <a:srgbClr val="7030A0"/>
                </a:solidFill>
                <a:latin typeface="Courier New"/>
                <a:cs typeface="Courier New"/>
              </a:rPr>
              <a:t>1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,reg</a:t>
            </a:r>
            <a:r>
              <a:rPr lang="en-US" altLang="zh-CN" b="1" baseline="-25000" dirty="0">
                <a:solidFill>
                  <a:srgbClr val="7030A0"/>
                </a:solidFill>
                <a:latin typeface="Courier New"/>
                <a:cs typeface="Courier New"/>
              </a:rPr>
              <a:t>2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,reg</a:t>
            </a:r>
            <a:r>
              <a:rPr lang="en-US" altLang="zh-CN" b="1" baseline="-25000" dirty="0">
                <a:solidFill>
                  <a:srgbClr val="7030A0"/>
                </a:solidFill>
                <a:latin typeface="Courier New"/>
                <a:cs typeface="Courier New"/>
              </a:rPr>
              <a:t>3</a:t>
            </a:r>
          </a:p>
          <a:p>
            <a:pPr marL="0" indent="0" algn="l">
              <a:buNone/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  reg1 = (reg</a:t>
            </a:r>
            <a:r>
              <a:rPr lang="en-US" altLang="zh-CN" sz="2400" b="1" baseline="-25000" dirty="0">
                <a:solidFill>
                  <a:schemeClr val="accent2"/>
                </a:solidFill>
                <a:latin typeface="Courier New"/>
                <a:cs typeface="Courier New"/>
              </a:rPr>
              <a:t>2</a:t>
            </a: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 &lt; reg</a:t>
            </a:r>
            <a:r>
              <a:rPr lang="en-US" altLang="zh-CN" sz="2400" b="1" baseline="-25000" dirty="0">
                <a:solidFill>
                  <a:schemeClr val="accent2"/>
                </a:solidFill>
                <a:latin typeface="Courier New"/>
                <a:cs typeface="Courier New"/>
              </a:rPr>
              <a:t>3</a:t>
            </a: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)? 1:0;   </a:t>
            </a:r>
            <a:r>
              <a:rPr lang="zh-CN" altLang="en-US" sz="1800" b="1" dirty="0">
                <a:solidFill>
                  <a:schemeClr val="accent2"/>
                </a:solidFill>
                <a:latin typeface="Courier New"/>
                <a:cs typeface="Courier New"/>
              </a:rPr>
              <a:t>（</a:t>
            </a:r>
            <a:r>
              <a:rPr lang="en-US" altLang="zh-CN" sz="1800" b="1" dirty="0">
                <a:solidFill>
                  <a:schemeClr val="accent2"/>
                </a:solidFill>
                <a:latin typeface="Courier New"/>
                <a:cs typeface="Courier New"/>
              </a:rPr>
              <a:t>C</a:t>
            </a:r>
            <a:r>
              <a:rPr lang="zh-CN" altLang="en-US" sz="1800" b="1" dirty="0">
                <a:solidFill>
                  <a:schemeClr val="accent2"/>
                </a:solidFill>
                <a:latin typeface="Courier New"/>
                <a:cs typeface="Courier New"/>
              </a:rPr>
              <a:t>语言）</a:t>
            </a:r>
            <a:endParaRPr lang="en-US" altLang="zh-CN" sz="1800" b="1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algn="l">
              <a:defRPr/>
            </a:pPr>
            <a:r>
              <a:rPr lang="en-US" altLang="zh-CN" sz="2600" b="1" dirty="0">
                <a:solidFill>
                  <a:srgbClr val="7030A0"/>
                </a:solidFill>
                <a:latin typeface="Courier New"/>
                <a:cs typeface="Courier New"/>
              </a:rPr>
              <a:t>If (g&lt;h) </a:t>
            </a:r>
            <a:r>
              <a:rPr lang="en-US" altLang="zh-CN" sz="2600" b="1" dirty="0" err="1">
                <a:solidFill>
                  <a:srgbClr val="7030A0"/>
                </a:solidFill>
                <a:latin typeface="Courier New"/>
                <a:cs typeface="Courier New"/>
              </a:rPr>
              <a:t>goto</a:t>
            </a:r>
            <a:r>
              <a:rPr lang="en-US" altLang="zh-CN" sz="2600" b="1" dirty="0">
                <a:solidFill>
                  <a:srgbClr val="7030A0"/>
                </a:solidFill>
                <a:latin typeface="Courier New"/>
                <a:cs typeface="Courier New"/>
              </a:rPr>
              <a:t> Less;    </a:t>
            </a:r>
          </a:p>
          <a:p>
            <a:pPr marL="0" indent="0" algn="l">
              <a:buNone/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slt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$t0,$s0,$s1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$t0 = 1 if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g&lt;h</a:t>
            </a:r>
            <a:endParaRPr lang="en-US" altLang="zh-CN" sz="2400" b="1" i="1" dirty="0">
              <a:latin typeface="Courier New" pitchFamily="-65" charset="0"/>
            </a:endParaRPr>
          </a:p>
          <a:p>
            <a:pPr marL="0" indent="0" algn="l">
              <a:buNone/>
              <a:defRPr/>
            </a:pPr>
            <a:r>
              <a:rPr lang="en-US" altLang="zh-CN" sz="2400" b="1" i="1" dirty="0">
                <a:latin typeface="Courier New" pitchFamily="-65" charset="0"/>
              </a:rPr>
              <a:t> 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bne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$t0,$0, Less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# if $t0!=0 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goto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Less:</a:t>
            </a:r>
          </a:p>
          <a:p>
            <a:pPr marL="0" indent="0" algn="l">
              <a:buNone/>
              <a:defRPr/>
            </a:pPr>
            <a:r>
              <a:rPr lang="en-US" altLang="zh-CN" sz="2400" b="1" dirty="0">
                <a:latin typeface="Courier New" pitchFamily="-65" charset="0"/>
              </a:rPr>
              <a:t>    </a:t>
            </a:r>
            <a:r>
              <a:rPr lang="en-US" altLang="zh-CN" sz="2400" b="1" dirty="0" err="1">
                <a:latin typeface="Courier New" pitchFamily="-65" charset="0"/>
              </a:rPr>
              <a:t>blt</a:t>
            </a:r>
            <a:r>
              <a:rPr lang="en-US" altLang="zh-CN" sz="2400" b="1" dirty="0">
                <a:latin typeface="Courier New" pitchFamily="-65" charset="0"/>
              </a:rPr>
              <a:t> </a:t>
            </a:r>
            <a:r>
              <a:rPr lang="zh-CN" altLang="en-US" sz="2400" b="1" dirty="0">
                <a:latin typeface="Courier New" pitchFamily="-65" charset="0"/>
              </a:rPr>
              <a:t>伪指令 </a:t>
            </a:r>
            <a:r>
              <a:rPr lang="en-US" altLang="zh-CN" sz="2400" b="1" dirty="0">
                <a:latin typeface="Courier New" pitchFamily="-65" charset="0"/>
              </a:rPr>
              <a:t>(branch less than)</a:t>
            </a:r>
          </a:p>
          <a:p>
            <a:pPr marL="0" lvl="1" indent="0" algn="l">
              <a:buNone/>
              <a:defRPr/>
            </a:pPr>
            <a:r>
              <a:rPr lang="en-US" altLang="zh-CN" sz="2400" b="1" dirty="0">
                <a:latin typeface="Courier New" pitchFamily="-65" charset="0"/>
              </a:rPr>
              <a:t> 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75D0B61-AAFD-4712-9362-2B6ED950AD90}"/>
              </a:ext>
            </a:extLst>
          </p:cNvPr>
          <p:cNvGrpSpPr/>
          <p:nvPr/>
        </p:nvGrpSpPr>
        <p:grpSpPr>
          <a:xfrm>
            <a:off x="7732805" y="2435489"/>
            <a:ext cx="3888579" cy="579957"/>
            <a:chOff x="747312" y="4732301"/>
            <a:chExt cx="1887609" cy="57995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92CCF2A-585B-441C-A964-3ADD4C579FF7}"/>
                </a:ext>
              </a:extLst>
            </p:cNvPr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9405752-B0D7-4978-B7C4-9A42E03DB2F8}"/>
                </a:ext>
              </a:extLst>
            </p:cNvPr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利用通用寄存器存储比较结果！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153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过程调用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  <a:defRPr/>
            </a:pPr>
            <a:r>
              <a:rPr lang="en-US" altLang="zh-CN" sz="2800" dirty="0"/>
              <a:t>C</a:t>
            </a:r>
            <a:r>
              <a:rPr lang="zh-CN" altLang="en-US" sz="2800" dirty="0"/>
              <a:t>语言函数调用</a:t>
            </a:r>
            <a:endParaRPr lang="en-US" altLang="zh-CN" sz="2800" dirty="0"/>
          </a:p>
          <a:p>
            <a:pPr marL="457200" lvl="1" indent="0">
              <a:lnSpc>
                <a:spcPct val="160000"/>
              </a:lnSpc>
              <a:buNone/>
              <a:defRPr/>
            </a:pPr>
            <a:r>
              <a:rPr lang="en-US" altLang="zh-CN" sz="2400" dirty="0" err="1">
                <a:solidFill>
                  <a:srgbClr val="0070C0"/>
                </a:solidFill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</a:rPr>
              <a:t> function(</a:t>
            </a:r>
            <a:r>
              <a:rPr lang="en-US" altLang="zh-CN" sz="2400" dirty="0" err="1">
                <a:solidFill>
                  <a:srgbClr val="0070C0"/>
                </a:solidFill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</a:rPr>
              <a:t> a ,</a:t>
            </a:r>
            <a:r>
              <a:rPr lang="en-US" altLang="zh-CN" sz="2400" dirty="0" err="1">
                <a:solidFill>
                  <a:srgbClr val="0070C0"/>
                </a:solidFill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</a:rPr>
              <a:t> b) </a:t>
            </a:r>
          </a:p>
          <a:p>
            <a:pPr marL="457200" lvl="1" indent="0">
              <a:lnSpc>
                <a:spcPct val="160000"/>
              </a:lnSpc>
              <a:buNone/>
              <a:defRPr/>
            </a:pPr>
            <a:r>
              <a:rPr lang="en-US" altLang="zh-CN" sz="2400" dirty="0">
                <a:solidFill>
                  <a:srgbClr val="0070C0"/>
                </a:solidFill>
              </a:rPr>
              <a:t> {  return (</a:t>
            </a:r>
            <a:r>
              <a:rPr lang="en-US" altLang="zh-CN" sz="2400" dirty="0" err="1">
                <a:solidFill>
                  <a:srgbClr val="0070C0"/>
                </a:solidFill>
              </a:rPr>
              <a:t>a+b</a:t>
            </a:r>
            <a:r>
              <a:rPr lang="en-US" altLang="zh-CN" sz="2400" dirty="0">
                <a:solidFill>
                  <a:srgbClr val="0070C0"/>
                </a:solidFill>
              </a:rPr>
              <a:t>); }</a:t>
            </a:r>
          </a:p>
          <a:p>
            <a:pPr>
              <a:lnSpc>
                <a:spcPct val="160000"/>
              </a:lnSpc>
              <a:defRPr/>
            </a:pPr>
            <a:r>
              <a:rPr lang="en-US" altLang="zh-CN" sz="2800" dirty="0"/>
              <a:t>MIPS</a:t>
            </a:r>
            <a:r>
              <a:rPr lang="zh-CN" altLang="en-US" sz="2800" dirty="0"/>
              <a:t>实现过程调用的机制</a:t>
            </a:r>
            <a:endParaRPr lang="en-US" altLang="zh-CN" sz="2800" dirty="0"/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返回地址寄存器  </a:t>
            </a:r>
            <a:r>
              <a:rPr lang="en-US" altLang="zh-CN" sz="2400" b="1" dirty="0">
                <a:latin typeface="Courier New" pitchFamily="-65" charset="0"/>
              </a:rPr>
              <a:t>$</a:t>
            </a:r>
            <a:r>
              <a:rPr lang="en-US" altLang="zh-CN" sz="2400" b="1" dirty="0" err="1">
                <a:latin typeface="Courier New" pitchFamily="-65" charset="0"/>
              </a:rPr>
              <a:t>ra</a:t>
            </a:r>
            <a:endParaRPr lang="en-US" altLang="zh-CN" sz="2400" b="1" dirty="0">
              <a:latin typeface="Courier New" pitchFamily="-65" charset="0"/>
            </a:endParaRP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参数寄存器         </a:t>
            </a:r>
            <a:r>
              <a:rPr lang="en-US" altLang="zh-CN" sz="2400" b="1" dirty="0">
                <a:latin typeface="Courier New" pitchFamily="-65" charset="0"/>
              </a:rPr>
              <a:t>$a0, $a1, $a2, $a3</a:t>
            </a: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返回值寄存器     </a:t>
            </a:r>
            <a:r>
              <a:rPr lang="en-US" altLang="zh-CN" sz="2400" b="1" dirty="0">
                <a:latin typeface="Courier New" pitchFamily="-65" charset="0"/>
              </a:rPr>
              <a:t>$v0 $v1</a:t>
            </a: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局部变量</a:t>
            </a:r>
            <a:r>
              <a:rPr lang="zh-CN" altLang="en-US" sz="2400" b="1" dirty="0">
                <a:latin typeface="Courier New" pitchFamily="-65" charset="0"/>
              </a:rPr>
              <a:t>      </a:t>
            </a:r>
            <a:r>
              <a:rPr lang="en-US" altLang="zh-CN" sz="2400" b="1" dirty="0">
                <a:latin typeface="Courier New" pitchFamily="-65" charset="0"/>
              </a:rPr>
              <a:t>$t0~$t9   </a:t>
            </a: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堆栈指针      </a:t>
            </a:r>
            <a:r>
              <a:rPr lang="zh-CN" altLang="en-US" sz="2400" b="1" dirty="0">
                <a:latin typeface="Courier New" pitchFamily="-65" charset="0"/>
              </a:rPr>
              <a:t>   </a:t>
            </a:r>
            <a:r>
              <a:rPr lang="en-US" altLang="zh-CN" sz="2400" b="1" dirty="0">
                <a:latin typeface="Courier New" pitchFamily="-65" charset="0"/>
              </a:rPr>
              <a:t>$</a:t>
            </a:r>
            <a:r>
              <a:rPr lang="en-US" altLang="zh-CN" sz="2400" b="1" dirty="0" err="1">
                <a:latin typeface="Courier New" pitchFamily="-65" charset="0"/>
              </a:rPr>
              <a:t>sp</a:t>
            </a:r>
            <a:endParaRPr lang="en-US" altLang="zh-CN" sz="2400" b="1" dirty="0">
              <a:latin typeface="Courier New" pitchFamily="-65" charset="0"/>
            </a:endParaRPr>
          </a:p>
          <a:p>
            <a:pPr lvl="1">
              <a:defRPr/>
            </a:pPr>
            <a:endParaRPr lang="en-US" altLang="zh-CN" b="1" dirty="0"/>
          </a:p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0547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487822" y="979714"/>
            <a:ext cx="11212766" cy="1623527"/>
          </a:xfrm>
          <a:prstGeom prst="roundRect">
            <a:avLst>
              <a:gd name="adj" fmla="val 632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过程调用实现机制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lnSpc>
                <a:spcPct val="12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 pitchFamily="-65" charset="0"/>
              </a:rPr>
              <a:t>   sum(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-65" charset="0"/>
              </a:rPr>
              <a:t>a</a:t>
            </a:r>
            <a:r>
              <a:rPr lang="en-US" altLang="zh-CN" b="1" dirty="0" err="1">
                <a:latin typeface="Courier New" pitchFamily="-65" charset="0"/>
              </a:rPr>
              <a:t>,</a:t>
            </a:r>
            <a:r>
              <a:rPr lang="en-US" altLang="zh-CN" b="1" dirty="0" err="1">
                <a:solidFill>
                  <a:srgbClr val="00B050"/>
                </a:solidFill>
                <a:latin typeface="Courier New" pitchFamily="-65" charset="0"/>
              </a:rPr>
              <a:t>b</a:t>
            </a:r>
            <a:r>
              <a:rPr lang="en-US" altLang="zh-CN" b="1" dirty="0">
                <a:latin typeface="Courier New" pitchFamily="-65" charset="0"/>
              </a:rPr>
              <a:t>);           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/* </a:t>
            </a:r>
            <a:r>
              <a:rPr lang="en-US" altLang="zh-CN" b="1" dirty="0" err="1">
                <a:solidFill>
                  <a:srgbClr val="0000FF"/>
                </a:solidFill>
                <a:latin typeface="Courier New" pitchFamily="-65" charset="0"/>
              </a:rPr>
              <a:t>a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,</a:t>
            </a:r>
            <a:r>
              <a:rPr lang="en-US" altLang="zh-CN" b="1" dirty="0" err="1">
                <a:solidFill>
                  <a:schemeClr val="accent6">
                    <a:lumMod val="75000"/>
                  </a:schemeClr>
                </a:solidFill>
                <a:latin typeface="Courier New" pitchFamily="-65" charset="0"/>
              </a:rPr>
              <a:t>b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:</a:t>
            </a:r>
            <a:r>
              <a:rPr lang="en-US" altLang="zh-CN" b="1" dirty="0">
                <a:solidFill>
                  <a:srgbClr val="0000FF"/>
                </a:solidFill>
                <a:latin typeface="Courier New" pitchFamily="-65" charset="0"/>
              </a:rPr>
              <a:t>$s0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itchFamily="-65" charset="0"/>
              </a:rPr>
              <a:t>$s1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  <a:t>*/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}</a:t>
            </a:r>
            <a:br>
              <a:rPr lang="en-US" altLang="zh-CN" b="1" dirty="0">
                <a:latin typeface="Courier New" pitchFamily="-65" charset="0"/>
              </a:rPr>
            </a:br>
            <a:r>
              <a:rPr lang="en-US" altLang="zh-CN" b="1" dirty="0" err="1">
                <a:latin typeface="Courier New" pitchFamily="-65" charset="0"/>
              </a:rPr>
              <a:t>int</a:t>
            </a:r>
            <a:r>
              <a:rPr lang="en-US" altLang="zh-CN" b="1" dirty="0">
                <a:latin typeface="Courier New" pitchFamily="-65" charset="0"/>
              </a:rPr>
              <a:t> sum(</a:t>
            </a:r>
            <a:r>
              <a:rPr lang="en-US" altLang="zh-CN" b="1" dirty="0" err="1">
                <a:latin typeface="Courier New" pitchFamily="-65" charset="0"/>
              </a:rPr>
              <a:t>int</a:t>
            </a: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Courier New" pitchFamily="-65" charset="0"/>
              </a:rPr>
              <a:t>x</a:t>
            </a:r>
            <a:r>
              <a:rPr lang="en-US" altLang="zh-CN" b="1" dirty="0">
                <a:latin typeface="Courier New" pitchFamily="-65" charset="0"/>
              </a:rPr>
              <a:t>, </a:t>
            </a:r>
            <a:r>
              <a:rPr lang="en-US" altLang="zh-CN" b="1" dirty="0" err="1">
                <a:latin typeface="Courier New" pitchFamily="-65" charset="0"/>
              </a:rPr>
              <a:t>int</a:t>
            </a: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Courier New" pitchFamily="-65" charset="0"/>
              </a:rPr>
              <a:t>y</a:t>
            </a:r>
            <a:r>
              <a:rPr lang="en-US" altLang="zh-CN" b="1" dirty="0">
                <a:latin typeface="Courier New" pitchFamily="-65" charset="0"/>
              </a:rPr>
              <a:t>)</a:t>
            </a:r>
          </a:p>
          <a:p>
            <a:pPr algn="l">
              <a:lnSpc>
                <a:spcPct val="12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 pitchFamily="-65" charset="0"/>
              </a:rPr>
              <a:t>   { return </a:t>
            </a:r>
            <a:r>
              <a:rPr lang="en-US" altLang="zh-CN" b="1" dirty="0" err="1">
                <a:latin typeface="Courier New" pitchFamily="-65" charset="0"/>
              </a:rPr>
              <a:t>x+y</a:t>
            </a:r>
            <a:r>
              <a:rPr lang="en-US" altLang="zh-CN" b="1" dirty="0">
                <a:latin typeface="Courier New" pitchFamily="-65" charset="0"/>
              </a:rPr>
              <a:t>; }</a:t>
            </a: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endParaRPr lang="en-US" altLang="zh-CN" b="1" dirty="0">
              <a:latin typeface="Courier New" pitchFamily="-65" charset="0"/>
            </a:endParaRP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1000 </a:t>
            </a:r>
            <a:r>
              <a:rPr lang="en-US" altLang="zh-CN" b="1" dirty="0">
                <a:latin typeface="Courier New"/>
                <a:cs typeface="Courier New"/>
              </a:rPr>
              <a:t>add  </a:t>
            </a:r>
            <a:r>
              <a:rPr lang="en-US" altLang="zh-CN" b="1" dirty="0">
                <a:solidFill>
                  <a:srgbClr val="C00000"/>
                </a:solidFill>
                <a:latin typeface="Courier New"/>
                <a:cs typeface="Courier New"/>
              </a:rPr>
              <a:t>$a0</a:t>
            </a:r>
            <a:r>
              <a:rPr lang="en-US" altLang="zh-CN" b="1" dirty="0">
                <a:latin typeface="Courier New" pitchFamily="-65" charset="0"/>
              </a:rPr>
              <a:t>,</a:t>
            </a:r>
            <a:r>
              <a:rPr lang="en-US" altLang="zh-CN" b="1" dirty="0">
                <a:solidFill>
                  <a:srgbClr val="0000FF"/>
                </a:solidFill>
                <a:latin typeface="Courier New" pitchFamily="-65" charset="0"/>
              </a:rPr>
              <a:t>$s0</a:t>
            </a:r>
            <a:r>
              <a:rPr lang="en-US" altLang="zh-CN" b="1" dirty="0">
                <a:latin typeface="Courier New"/>
                <a:cs typeface="Courier New"/>
              </a:rPr>
              <a:t>,$zero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# x =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ourier New"/>
                <a:cs typeface="Courier New"/>
              </a:rPr>
              <a:t>a</a:t>
            </a:r>
            <a:r>
              <a:rPr lang="en-US" altLang="zh-CN" b="1" dirty="0">
                <a:latin typeface="Courier New"/>
                <a:cs typeface="Courier New"/>
              </a:rPr>
              <a:t>    </a:t>
            </a:r>
            <a:r>
              <a:rPr lang="zh-CN" altLang="en-US" sz="2200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传参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1004</a:t>
            </a:r>
            <a:r>
              <a:rPr lang="en-US" altLang="zh-CN" b="1" dirty="0">
                <a:latin typeface="Courier New"/>
                <a:cs typeface="Courier New"/>
              </a:rPr>
              <a:t> add  </a:t>
            </a:r>
            <a:r>
              <a:rPr lang="en-US" altLang="zh-CN" b="1" dirty="0">
                <a:solidFill>
                  <a:srgbClr val="C00000"/>
                </a:solidFill>
                <a:latin typeface="Courier New"/>
                <a:cs typeface="Courier New"/>
              </a:rPr>
              <a:t>$a1</a:t>
            </a:r>
            <a:r>
              <a:rPr lang="en-US" altLang="zh-CN" b="1" dirty="0">
                <a:latin typeface="Courier New"/>
                <a:cs typeface="Courier New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itchFamily="-65" charset="0"/>
              </a:rPr>
              <a:t>$s1</a:t>
            </a:r>
            <a:r>
              <a:rPr lang="en-US" altLang="zh-CN" b="1" dirty="0">
                <a:latin typeface="Courier New"/>
                <a:cs typeface="Courier New"/>
              </a:rPr>
              <a:t>,$zero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# y = </a:t>
            </a:r>
            <a:r>
              <a:rPr lang="en-US" altLang="zh-CN" b="1" dirty="0">
                <a:solidFill>
                  <a:srgbClr val="00B050"/>
                </a:solidFill>
                <a:latin typeface="Courier New"/>
                <a:cs typeface="Courier New"/>
              </a:rPr>
              <a:t>b    </a:t>
            </a:r>
            <a:r>
              <a:rPr lang="zh-CN" altLang="en-US" sz="2200" dirty="0">
                <a:solidFill>
                  <a:srgbClr val="E7E6E6">
                    <a:lumMod val="50000"/>
                  </a:srgbClr>
                </a:solidFill>
                <a:latin typeface="Courier New"/>
                <a:cs typeface="Courier New"/>
              </a:rPr>
              <a:t>传参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1008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 err="1">
                <a:latin typeface="Courier New"/>
                <a:cs typeface="Courier New"/>
              </a:rPr>
              <a:t>addi</a:t>
            </a:r>
            <a:r>
              <a:rPr lang="en-US" altLang="zh-CN" b="1" dirty="0">
                <a:latin typeface="Courier New"/>
                <a:cs typeface="Courier New"/>
              </a:rPr>
              <a:t> $ra,$zero,1016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# $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ra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=1016 </a:t>
            </a:r>
            <a:r>
              <a:rPr lang="zh-CN" altLang="en-US" sz="2200" dirty="0">
                <a:solidFill>
                  <a:srgbClr val="E7E6E6">
                    <a:lumMod val="50000"/>
                  </a:srgbClr>
                </a:solidFill>
                <a:latin typeface="Courier New"/>
                <a:cs typeface="Courier New"/>
              </a:rPr>
              <a:t>保存返回地址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1012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urier New"/>
                <a:cs typeface="Courier New"/>
              </a:rPr>
              <a:t>j    sum </a:t>
            </a:r>
            <a:r>
              <a:rPr lang="en-US" altLang="zh-CN" b="1" dirty="0">
                <a:latin typeface="Courier New"/>
                <a:cs typeface="Courier New"/>
              </a:rPr>
              <a:t>		 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跳转，调用过程</a:t>
            </a:r>
            <a:r>
              <a:rPr lang="en-US" altLang="zh-CN" b="1" dirty="0">
                <a:solidFill>
                  <a:srgbClr val="FF0000"/>
                </a:solidFill>
                <a:latin typeface="Courier New"/>
                <a:cs typeface="Courier New"/>
              </a:rPr>
              <a:t>sum</a:t>
            </a: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i="1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1016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/>
                <a:cs typeface="Courier New"/>
              </a:rPr>
              <a:t> …</a:t>
            </a:r>
          </a:p>
          <a:p>
            <a:pPr algn="l"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2000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Courier New"/>
                <a:cs typeface="Courier New"/>
              </a:rPr>
              <a:t>sum: </a:t>
            </a:r>
            <a:r>
              <a:rPr lang="en-US" altLang="zh-CN" b="1" dirty="0">
                <a:latin typeface="Courier New"/>
                <a:cs typeface="Courier New"/>
              </a:rPr>
              <a:t>add $v0,$a0,$a1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过程入口</a:t>
            </a:r>
            <a:endParaRPr lang="en-US" altLang="zh-CN" sz="2000" b="1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  <a:p>
            <a:pPr algn="l">
              <a:lnSpc>
                <a:spcPct val="100000"/>
              </a:lnSpc>
              <a:buNone/>
              <a:defRPr/>
            </a:pP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2004</a:t>
            </a:r>
            <a:r>
              <a:rPr lang="en-US" altLang="zh-CN" b="1" dirty="0">
                <a:latin typeface="Courier New"/>
                <a:cs typeface="Courier New"/>
              </a:rPr>
              <a:t> </a:t>
            </a:r>
            <a:r>
              <a:rPr lang="en-US" altLang="zh-CN" b="1" dirty="0" err="1">
                <a:latin typeface="Courier New"/>
                <a:cs typeface="Courier New"/>
              </a:rPr>
              <a:t>jr</a:t>
            </a:r>
            <a:r>
              <a:rPr lang="en-US" altLang="zh-CN" b="1" dirty="0">
                <a:latin typeface="Courier New"/>
                <a:cs typeface="Courier New"/>
              </a:rPr>
              <a:t>   $</a:t>
            </a:r>
            <a:r>
              <a:rPr lang="en-US" altLang="zh-CN" b="1" dirty="0" err="1">
                <a:latin typeface="Courier New"/>
                <a:cs typeface="Courier New"/>
              </a:rPr>
              <a:t>ra</a:t>
            </a:r>
            <a:r>
              <a:rPr lang="en-US" altLang="zh-CN" b="1" dirty="0">
                <a:latin typeface="Courier New"/>
                <a:cs typeface="Courier New"/>
              </a:rPr>
              <a:t>	     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# </a:t>
            </a:r>
            <a:r>
              <a:rPr lang="zh-CN" altLang="en-US" sz="2100" b="1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返回主程序</a:t>
            </a:r>
            <a:endParaRPr lang="en-US" altLang="zh-CN" sz="2100" b="1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l">
              <a:buNone/>
            </a:pPr>
            <a:endParaRPr lang="zh-CN" altLang="en-US" dirty="0"/>
          </a:p>
        </p:txBody>
      </p:sp>
      <p:sp>
        <p:nvSpPr>
          <p:cNvPr id="5" name="矩形​​ 5"/>
          <p:cNvSpPr/>
          <p:nvPr/>
        </p:nvSpPr>
        <p:spPr>
          <a:xfrm>
            <a:off x="9124303" y="3571552"/>
            <a:ext cx="2754313" cy="868363"/>
          </a:xfrm>
          <a:prstGeom prst="rect">
            <a:avLst/>
          </a:prstGeom>
          <a:solidFill>
            <a:srgbClr val="080808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itchFamily="49" charset="0"/>
                <a:ea typeface="微软雅黑"/>
                <a:cs typeface="+mn-cs"/>
              </a:rPr>
              <a:t>1008 jal sum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itchFamily="49" charset="0"/>
                <a:ea typeface="微软雅黑"/>
                <a:cs typeface="+mn-cs"/>
              </a:rPr>
              <a:t>1012</a:t>
            </a:r>
            <a:endParaRPr kumimoji="0" lang="zh-CN" altLang="en-US" sz="2400" b="1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urier New" pitchFamily="49" charset="0"/>
              <a:ea typeface="微软雅黑"/>
              <a:cs typeface="+mn-cs"/>
            </a:endParaRPr>
          </a:p>
        </p:txBody>
      </p:sp>
      <p:sp>
        <p:nvSpPr>
          <p:cNvPr id="8" name="矩形​​ 4"/>
          <p:cNvSpPr/>
          <p:nvPr/>
        </p:nvSpPr>
        <p:spPr>
          <a:xfrm>
            <a:off x="7301886" y="5922282"/>
            <a:ext cx="1991404" cy="431800"/>
          </a:xfrm>
          <a:prstGeom prst="rect">
            <a:avLst/>
          </a:prstGeom>
          <a:solidFill>
            <a:srgbClr val="080808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itchFamily="49" charset="0"/>
                <a:ea typeface="微软雅黑"/>
                <a:cs typeface="+mn-cs"/>
              </a:rPr>
              <a:t>J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itchFamily="49" charset="0"/>
                <a:ea typeface="微软雅黑"/>
                <a:cs typeface="+mn-cs"/>
              </a:rPr>
              <a:t>1016</a:t>
            </a:r>
            <a:endParaRPr kumimoji="0" lang="zh-CN" altLang="en-US" sz="2400" b="1" i="1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urier New" pitchFamily="49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61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过程调用机制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altLang="zh-CN" b="1" dirty="0" err="1">
                <a:solidFill>
                  <a:srgbClr val="7030A0"/>
                </a:solidFill>
                <a:latin typeface="Courier New"/>
                <a:cs typeface="Courier New"/>
              </a:rPr>
              <a:t>jal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 Label  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# jump and link</a:t>
            </a:r>
          </a:p>
          <a:p>
            <a:pPr>
              <a:defRPr/>
            </a:pPr>
            <a:r>
              <a:rPr lang="zh-CN" altLang="en-US" dirty="0"/>
              <a:t>等效于如下指令</a:t>
            </a:r>
            <a:endParaRPr lang="en-US" altLang="zh-CN" dirty="0"/>
          </a:p>
          <a:p>
            <a:pPr marL="469900" lvl="1" indent="0">
              <a:buNone/>
              <a:defRPr/>
            </a:pPr>
            <a:r>
              <a:rPr lang="en-US" altLang="zh-CN" sz="2400" b="1" dirty="0">
                <a:latin typeface="Courier New"/>
                <a:cs typeface="Courier New"/>
              </a:rPr>
              <a:t>$</a:t>
            </a:r>
            <a:r>
              <a:rPr lang="en-US" altLang="zh-CN" sz="2400" b="1" dirty="0" err="1">
                <a:latin typeface="Courier New"/>
                <a:cs typeface="Courier New"/>
              </a:rPr>
              <a:t>ra</a:t>
            </a:r>
            <a:r>
              <a:rPr lang="en-US" altLang="zh-CN" sz="2400" b="1" dirty="0">
                <a:latin typeface="Courier New"/>
                <a:cs typeface="Courier New"/>
              </a:rPr>
              <a:t>=PC+4; </a:t>
            </a:r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</a:rPr>
              <a:t>#save next instruction address</a:t>
            </a:r>
            <a:r>
              <a:rPr lang="en-US" altLang="zh-CN" sz="2400" b="1" dirty="0">
                <a:latin typeface="Courier New"/>
                <a:cs typeface="Courier New"/>
              </a:rPr>
              <a:t> </a:t>
            </a:r>
          </a:p>
          <a:p>
            <a:pPr marL="469900" lvl="1" indent="0">
              <a:buNone/>
              <a:defRPr/>
            </a:pPr>
            <a:r>
              <a:rPr lang="en-US" altLang="zh-CN" sz="2400" b="1" dirty="0">
                <a:latin typeface="Courier New"/>
                <a:cs typeface="Courier New"/>
              </a:rPr>
              <a:t>j Label</a:t>
            </a:r>
          </a:p>
          <a:p>
            <a:pPr>
              <a:defRPr/>
            </a:pPr>
            <a:r>
              <a:rPr lang="zh-CN" altLang="en-US" dirty="0"/>
              <a:t>过程返回指令</a:t>
            </a:r>
            <a:endParaRPr lang="en-US" altLang="zh-CN" dirty="0"/>
          </a:p>
          <a:p>
            <a:pPr marL="469900" lvl="1" indent="0">
              <a:buNone/>
              <a:defRPr/>
            </a:pPr>
            <a:r>
              <a:rPr lang="en-US" altLang="zh-CN" sz="2400" b="1" dirty="0" err="1">
                <a:solidFill>
                  <a:srgbClr val="7030A0"/>
                </a:solidFill>
                <a:latin typeface="Courier New"/>
                <a:cs typeface="Courier New"/>
              </a:rPr>
              <a:t>jr</a:t>
            </a:r>
            <a:r>
              <a:rPr lang="en-US" altLang="zh-CN" sz="2400" b="1" dirty="0">
                <a:solidFill>
                  <a:srgbClr val="7030A0"/>
                </a:solidFill>
                <a:latin typeface="Courier New"/>
                <a:cs typeface="Courier New"/>
              </a:rPr>
              <a:t> 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r>
              <a:rPr lang="en-US" altLang="zh-CN" sz="2400" b="1" dirty="0">
                <a:solidFill>
                  <a:srgbClr val="7030A0"/>
                </a:solidFill>
                <a:latin typeface="Courier New"/>
                <a:cs typeface="Courier New"/>
              </a:rPr>
              <a:t>   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/>
                <a:cs typeface="Courier New"/>
              </a:rPr>
              <a:t>#return to main program</a:t>
            </a:r>
          </a:p>
          <a:p>
            <a:pPr>
              <a:defRPr/>
            </a:pPr>
            <a:r>
              <a:rPr lang="zh-CN" altLang="en-US" dirty="0"/>
              <a:t>问题：利用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r>
              <a:rPr lang="zh-CN" altLang="en-US" dirty="0"/>
              <a:t>做返回地址，如果过程嵌套如何返回？</a:t>
            </a:r>
            <a:endParaRPr lang="en-US" altLang="zh-CN" dirty="0"/>
          </a:p>
          <a:p>
            <a:pPr lvl="1">
              <a:defRPr/>
            </a:pP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lang="zh-CN" altLang="en-US" dirty="0"/>
              <a:t>会被多次覆盖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利用堆栈保存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endParaRPr lang="en-US" altLang="zh-CN" dirty="0"/>
          </a:p>
          <a:p>
            <a:pPr marL="469900" lvl="1" indent="0">
              <a:buNone/>
              <a:defRPr/>
            </a:pPr>
            <a:endParaRPr lang="en-US" altLang="zh-CN" sz="2400" b="1" dirty="0">
              <a:latin typeface="Courier New"/>
              <a:cs typeface="Courier New"/>
            </a:endParaRPr>
          </a:p>
          <a:p>
            <a:pPr marL="469900" lvl="1" indent="0">
              <a:buNone/>
              <a:defRPr/>
            </a:pPr>
            <a:endParaRPr lang="en-US" altLang="zh-CN" sz="2400" b="1" dirty="0">
              <a:latin typeface="Courier New"/>
              <a:cs typeface="Courier New"/>
            </a:endParaRPr>
          </a:p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9771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MIPS</a:t>
            </a:r>
            <a:r>
              <a:rPr lang="zh-CN" altLang="en-US" dirty="0"/>
              <a:t>指令概述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MIPS</a:t>
            </a:r>
            <a:r>
              <a:rPr lang="en-US" altLang="zh-CN" dirty="0"/>
              <a:t> (Microprocessor without Interlocked Pipeline Stages)</a:t>
            </a:r>
          </a:p>
          <a:p>
            <a:pPr lvl="1"/>
            <a:r>
              <a:rPr lang="en-US" altLang="zh-CN" dirty="0"/>
              <a:t>1981</a:t>
            </a:r>
            <a:r>
              <a:rPr lang="zh-CN" altLang="en-US" dirty="0"/>
              <a:t>年斯坦福大学</a:t>
            </a:r>
            <a:r>
              <a:rPr lang="en-US" altLang="zh-CN" dirty="0"/>
              <a:t>Hennessy</a:t>
            </a:r>
            <a:r>
              <a:rPr lang="zh-CN" altLang="en-US" dirty="0"/>
              <a:t>教授研究小组研制并商用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简单的</a:t>
            </a:r>
            <a:r>
              <a:rPr lang="en-US" altLang="zh-CN" dirty="0">
                <a:sym typeface="微软雅黑" panose="020B0503020204020204" pitchFamily="34" charset="-122"/>
              </a:rPr>
              <a:t>L</a:t>
            </a:r>
            <a:r>
              <a:rPr lang="zh-CN" altLang="en-US" dirty="0">
                <a:sym typeface="微软雅黑" panose="020B0503020204020204" pitchFamily="34" charset="-122"/>
              </a:rPr>
              <a:t>oad/</a:t>
            </a:r>
            <a:r>
              <a:rPr lang="en-US" altLang="zh-CN" dirty="0">
                <a:sym typeface="微软雅黑" panose="020B0503020204020204" pitchFamily="34" charset="-122"/>
              </a:rPr>
              <a:t>S</a:t>
            </a:r>
            <a:r>
              <a:rPr lang="zh-CN" altLang="en-US" dirty="0">
                <a:sym typeface="微软雅黑" panose="020B0503020204020204" pitchFamily="34" charset="-122"/>
              </a:rPr>
              <a:t>tore结构</a:t>
            </a: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易于流水线</a:t>
            </a:r>
            <a:r>
              <a:rPr lang="en-US" altLang="zh-CN" dirty="0">
                <a:sym typeface="微软雅黑" panose="020B0503020204020204" pitchFamily="34" charset="-122"/>
              </a:rPr>
              <a:t>CPU</a:t>
            </a:r>
            <a:r>
              <a:rPr lang="zh-CN" altLang="en-US" dirty="0">
                <a:sym typeface="微软雅黑" panose="020B0503020204020204" pitchFamily="34" charset="-122"/>
              </a:rPr>
              <a:t>设计</a:t>
            </a: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易于编译器开发</a:t>
            </a: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寻址方式，指令操作非常简单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MIPS I，MIPS II，MIPS III，MIPS IV，MIPS V，</a:t>
            </a:r>
            <a:r>
              <a:rPr lang="zh-CN" altLang="en-US" b="1" dirty="0">
                <a:sym typeface="微软雅黑" panose="020B0503020204020204" pitchFamily="34" charset="-122"/>
              </a:rPr>
              <a:t>MIPS32</a:t>
            </a:r>
            <a:r>
              <a:rPr lang="zh-CN" altLang="en-US" dirty="0">
                <a:sym typeface="微软雅黑" panose="020B0503020204020204" pitchFamily="34" charset="-122"/>
              </a:rPr>
              <a:t>，和MIPS64多个版本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dirty="0"/>
              <a:t>广泛</a:t>
            </a:r>
            <a:r>
              <a:rPr lang="zh-CN" altLang="en-US" dirty="0">
                <a:sym typeface="微软雅黑" panose="020B0503020204020204" pitchFamily="34" charset="-122"/>
              </a:rPr>
              <a:t>用于嵌入式系统，在</a:t>
            </a:r>
            <a:r>
              <a:rPr lang="en-US" altLang="zh-CN" dirty="0">
                <a:sym typeface="微软雅黑" panose="020B0503020204020204" pitchFamily="34" charset="-122"/>
              </a:rPr>
              <a:t>PC</a:t>
            </a:r>
            <a:r>
              <a:rPr lang="zh-CN" altLang="en-US" dirty="0">
                <a:sym typeface="微软雅黑" panose="020B0503020204020204" pitchFamily="34" charset="-122"/>
              </a:rPr>
              <a:t>机、服务器中也有应用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更适合于教学，相比</a:t>
            </a:r>
            <a:r>
              <a:rPr lang="en-US" altLang="zh-CN" dirty="0">
                <a:sym typeface="微软雅黑" panose="020B0503020204020204" pitchFamily="34" charset="-122"/>
              </a:rPr>
              <a:t>X86</a:t>
            </a:r>
            <a:r>
              <a:rPr lang="zh-CN" altLang="en-US" dirty="0">
                <a:sym typeface="微软雅黑" panose="020B0503020204020204" pitchFamily="34" charset="-122"/>
              </a:rPr>
              <a:t>更加</a:t>
            </a:r>
            <a:r>
              <a:rPr lang="zh-CN" altLang="en-US" sz="2800" dirty="0"/>
              <a:t>简洁雅致，不会陷入繁琐的细节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endParaRPr lang="zh-CN" altLang="en-US" dirty="0"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6935830" y="1848322"/>
            <a:ext cx="4890864" cy="2763182"/>
            <a:chOff x="6935830" y="1848322"/>
            <a:chExt cx="4890864" cy="2763182"/>
          </a:xfrm>
        </p:grpSpPr>
        <p:pic>
          <p:nvPicPr>
            <p:cNvPr id="6" name="图片 7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6354" y="3304567"/>
              <a:ext cx="2202431" cy="1306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4711" y="2021427"/>
              <a:ext cx="1331983" cy="2169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2925" y="1848322"/>
              <a:ext cx="1382750" cy="1388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830" y="2479327"/>
              <a:ext cx="1891739" cy="825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768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多级过程调用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Times" pitchFamily="-65" charset="0"/>
              <a:buNone/>
              <a:defRPr/>
            </a:pP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sumSquare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x, 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y) </a:t>
            </a:r>
          </a:p>
          <a:p>
            <a:pPr>
              <a:buFont typeface="Times" pitchFamily="-65" charset="0"/>
              <a:buNone/>
              <a:defRPr/>
            </a:pP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{	return </a:t>
            </a:r>
            <a:r>
              <a:rPr lang="en-US" altLang="zh-CN" b="1" dirty="0" err="1">
                <a:solidFill>
                  <a:srgbClr val="0000FF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mult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x,x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)+ y; }</a:t>
            </a:r>
          </a:p>
          <a:p>
            <a:pPr>
              <a:buFont typeface="Times" pitchFamily="-65" charset="0"/>
              <a:buNone/>
              <a:defRPr/>
            </a:pPr>
            <a:endParaRPr lang="en-US" altLang="zh-CN" b="1" dirty="0">
              <a:solidFill>
                <a:schemeClr val="accent2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dirty="0">
                <a:latin typeface="+mn-ea"/>
                <a:ea typeface="+mn-ea"/>
              </a:rPr>
              <a:t>主程序调用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sumSquare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</a:t>
            </a:r>
            <a:r>
              <a:rPr lang="zh-CN" alt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，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y)</a:t>
            </a:r>
            <a:r>
              <a:rPr lang="zh-CN" altLang="en-US" dirty="0">
                <a:latin typeface="+mn-ea"/>
                <a:ea typeface="+mn-ea"/>
              </a:rPr>
              <a:t>时</a:t>
            </a:r>
            <a:r>
              <a:rPr lang="en-US" altLang="zh-CN" b="1" dirty="0">
                <a:latin typeface="+mn-ea"/>
                <a:ea typeface="+mn-ea"/>
              </a:rPr>
              <a:t> 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ra</a:t>
            </a:r>
            <a:r>
              <a:rPr lang="zh-CN" altLang="en-US" dirty="0">
                <a:latin typeface="+mn-ea"/>
                <a:ea typeface="+mn-ea"/>
              </a:rPr>
              <a:t>保存一次，保证该过程执行完毕后能返回主程序。</a:t>
            </a:r>
            <a:endParaRPr lang="en-US" altLang="zh-CN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dirty="0">
                <a:latin typeface="+mn-ea"/>
                <a:ea typeface="+mn-ea"/>
              </a:rPr>
              <a:t>调用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b="1" dirty="0" err="1">
                <a:solidFill>
                  <a:srgbClr val="0000FF"/>
                </a:solidFill>
                <a:latin typeface="+mn-ea"/>
                <a:ea typeface="+mn-ea"/>
              </a:rPr>
              <a:t>mult</a:t>
            </a:r>
            <a:r>
              <a:rPr lang="zh-CN" altLang="en-US" dirty="0">
                <a:latin typeface="+mn-ea"/>
                <a:ea typeface="+mn-ea"/>
              </a:rPr>
              <a:t>时会覆盖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ra</a:t>
            </a:r>
            <a:endParaRPr lang="en-US" altLang="zh-CN" b="1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1">
              <a:defRPr/>
            </a:pP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需要保存</a:t>
            </a:r>
            <a:r>
              <a:rPr lang="en-US" altLang="zh-CN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r>
              <a:rPr lang="en-US" altLang="zh-CN" b="1" dirty="0" err="1">
                <a:solidFill>
                  <a:srgbClr val="C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sumSquare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的返回地址</a:t>
            </a:r>
            <a:endParaRPr lang="en-US" altLang="zh-CN" dirty="0">
              <a:solidFill>
                <a:srgbClr val="C00000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zh-CN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dirty="0">
                <a:latin typeface="+mn-ea"/>
                <a:ea typeface="+mn-ea"/>
              </a:rPr>
              <a:t>其它被复用的寄存器</a:t>
            </a:r>
            <a:r>
              <a:rPr lang="en-US" altLang="zh-CN" dirty="0">
                <a:latin typeface="+mn-ea"/>
                <a:ea typeface="+mn-ea"/>
              </a:rPr>
              <a:t>$a0,$a1</a:t>
            </a:r>
            <a:r>
              <a:rPr lang="zh-CN" altLang="en-US" dirty="0">
                <a:latin typeface="+mn-ea"/>
                <a:ea typeface="+mn-ea"/>
              </a:rPr>
              <a:t>也存在同样的问题，这是寄存器传参的弊端</a:t>
            </a:r>
            <a:endParaRPr lang="en-US" altLang="zh-CN" dirty="0">
              <a:latin typeface="+mn-ea"/>
              <a:ea typeface="+mn-ea"/>
            </a:endParaRPr>
          </a:p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6477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堆栈操作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sumSquare</a:t>
            </a:r>
            <a:r>
              <a:rPr lang="en-US" altLang="zh-CN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$sp,$sp,-8  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space on stack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4($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save ret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$a1, 0($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save y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altLang="zh-CN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$a1,$a0,$zero</a:t>
            </a:r>
            <a:r>
              <a:rPr lang="en-US" altLang="zh-CN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x,x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call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$a1, 0($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	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restore y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$v0,$v0,$a1</a:t>
            </a:r>
            <a:r>
              <a:rPr lang="en-US" altLang="zh-CN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()+y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4($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get ret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$sp,$sp,8  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restore stack</a:t>
            </a: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jr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endParaRPr lang="en-US" altLang="zh-CN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>
              <a:lnSpc>
                <a:spcPct val="110000"/>
              </a:lnSpc>
              <a:defRPr/>
            </a:pPr>
            <a:r>
              <a:rPr lang="en-US" altLang="zh-CN" sz="2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...</a:t>
            </a:r>
          </a:p>
          <a:p>
            <a:pPr marL="228600">
              <a:lnSpc>
                <a:spcPct val="110000"/>
              </a:lnSpc>
              <a:defRPr/>
            </a:pPr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注意：除了返回地址以外，函数参数等会覆盖的变量都需要入栈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50804" y="1866706"/>
            <a:ext cx="1091719" cy="40011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“push”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50805" y="3471669"/>
            <a:ext cx="1091720" cy="40011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“pop”</a:t>
            </a:r>
          </a:p>
        </p:txBody>
      </p:sp>
    </p:spTree>
    <p:extLst>
      <p:ext uri="{BB962C8B-B14F-4D97-AF65-F5344CB8AC3E}">
        <p14:creationId xmlns:p14="http://schemas.microsoft.com/office/powerpoint/2010/main" val="134472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函数调用的机器级表示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调用子程序包含两个参与者</a:t>
            </a:r>
            <a:endParaRPr lang="en-US" altLang="zh-CN" dirty="0"/>
          </a:p>
          <a:p>
            <a:pPr lvl="1"/>
            <a:r>
              <a:rPr lang="zh-CN" altLang="en-US" sz="2400" dirty="0"/>
              <a:t>调用者（</a:t>
            </a:r>
            <a:r>
              <a:rPr lang="en-US" altLang="zh-CN" sz="2400" dirty="0"/>
              <a:t>caller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2"/>
            <a:r>
              <a:rPr lang="zh-CN" altLang="en-US" sz="2200" dirty="0"/>
              <a:t>准备函数参数，跳转到被调用者子程序</a:t>
            </a:r>
            <a:endParaRPr lang="en-US" altLang="zh-CN" sz="2200" dirty="0"/>
          </a:p>
          <a:p>
            <a:pPr lvl="1"/>
            <a:r>
              <a:rPr lang="zh-CN" altLang="en-US" sz="2400" dirty="0"/>
              <a:t>被调用者（</a:t>
            </a:r>
            <a:r>
              <a:rPr lang="en-US" altLang="zh-CN" sz="2400" dirty="0" err="1"/>
              <a:t>callee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2"/>
            <a:r>
              <a:rPr lang="zh-CN" altLang="en-US" sz="2200" dirty="0"/>
              <a:t>使用调用者提供的参数，然后运行</a:t>
            </a:r>
            <a:endParaRPr lang="en-US" altLang="zh-CN" sz="2200" dirty="0"/>
          </a:p>
          <a:p>
            <a:pPr lvl="2"/>
            <a:r>
              <a:rPr lang="zh-CN" altLang="en-US" sz="2200" dirty="0"/>
              <a:t>运行结束保存返回值</a:t>
            </a:r>
            <a:endParaRPr lang="en-US" altLang="zh-CN" sz="2200" dirty="0"/>
          </a:p>
          <a:p>
            <a:pPr lvl="2"/>
            <a:r>
              <a:rPr lang="zh-CN" altLang="en-US" sz="2200" dirty="0"/>
              <a:t>将控制（如跳回）还给调用者。</a:t>
            </a:r>
          </a:p>
          <a:p>
            <a:pPr lvl="1"/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20396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函数调用的机器级表示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高级语言函数体中一般使用局部变量</a:t>
            </a:r>
            <a:endParaRPr lang="en-US" altLang="zh-CN" dirty="0"/>
          </a:p>
          <a:p>
            <a:r>
              <a:rPr lang="zh-CN" altLang="en-US" dirty="0"/>
              <a:t>汇编子程序使用寄存器（全局变量）</a:t>
            </a:r>
            <a:endParaRPr lang="en-US" altLang="zh-CN" dirty="0"/>
          </a:p>
          <a:p>
            <a:r>
              <a:rPr lang="zh-CN" altLang="en-US" dirty="0"/>
              <a:t>对全局变量的修改可能会引起调用者逻辑不正确</a:t>
            </a:r>
            <a:endParaRPr lang="en-US" altLang="zh-CN" dirty="0"/>
          </a:p>
          <a:p>
            <a:pPr algn="just" eaLnBrk="1" hangingPunct="1">
              <a:spcBef>
                <a:spcPct val="25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调用者函数和被调用函数可能使用相同寄存器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造成数据破坏？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被调用函数需要保存可能被破坏的寄存器（现场）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哪些寄存器属于现场？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6841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ISA</a:t>
            </a:r>
            <a:r>
              <a:rPr lang="zh-CN" altLang="en-US" dirty="0"/>
              <a:t>寄存器使用约定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25000"/>
              </a:spcBef>
            </a:pPr>
            <a:r>
              <a:rPr lang="zh-CN" altLang="en-US" dirty="0"/>
              <a:t>调用者保存寄存器</a:t>
            </a:r>
            <a:endParaRPr lang="en-US" altLang="zh-CN" dirty="0"/>
          </a:p>
          <a:p>
            <a:pPr marL="673100" lvl="2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sz="2400" dirty="0">
                <a:solidFill>
                  <a:srgbClr val="C00000"/>
                </a:solidFill>
              </a:rPr>
              <a:t>调用者负责根据需要保存现场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673100" lvl="2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sz="2400" dirty="0">
                <a:solidFill>
                  <a:srgbClr val="C00000"/>
                </a:solidFill>
              </a:rPr>
              <a:t>被调用过程可直接使用，不用压栈。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1130300" lvl="3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en-US" altLang="zh-CN" b="1" dirty="0">
                <a:solidFill>
                  <a:srgbClr val="00B050"/>
                </a:solidFill>
              </a:rPr>
              <a:t>X86: </a:t>
            </a:r>
            <a:r>
              <a:rPr lang="en-US" altLang="zh-CN" dirty="0">
                <a:solidFill>
                  <a:srgbClr val="00B050"/>
                </a:solidFill>
              </a:rPr>
              <a:t> IA32  EAX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EDX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ECX       </a:t>
            </a:r>
            <a:r>
              <a:rPr lang="en-US" altLang="zh-CN" b="1" dirty="0">
                <a:solidFill>
                  <a:srgbClr val="00B050"/>
                </a:solidFill>
              </a:rPr>
              <a:t>MIPS : </a:t>
            </a:r>
            <a:r>
              <a:rPr lang="en-US" altLang="zh-CN" dirty="0">
                <a:solidFill>
                  <a:srgbClr val="00B050"/>
                </a:solidFill>
              </a:rPr>
              <a:t>$t0~$t9</a:t>
            </a:r>
          </a:p>
          <a:p>
            <a:pPr>
              <a:spcBef>
                <a:spcPct val="25000"/>
              </a:spcBef>
            </a:pPr>
            <a:r>
              <a:rPr lang="zh-CN" altLang="en-US" dirty="0"/>
              <a:t>被调用者保存寄存器</a:t>
            </a:r>
            <a:endParaRPr lang="en-US" altLang="zh-CN" dirty="0"/>
          </a:p>
          <a:p>
            <a:pPr marL="673100" lvl="2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sz="2400" dirty="0">
                <a:solidFill>
                  <a:srgbClr val="C00000"/>
                </a:solidFill>
              </a:rPr>
              <a:t>被调用者负责根据需要保存现场  </a:t>
            </a:r>
            <a:r>
              <a:rPr lang="en-US" altLang="zh-CN" sz="2400" dirty="0">
                <a:solidFill>
                  <a:srgbClr val="C00000"/>
                </a:solidFill>
              </a:rPr>
              <a:t>save</a:t>
            </a:r>
          </a:p>
          <a:p>
            <a:pPr marL="673100" lvl="2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sz="2400" dirty="0">
                <a:solidFill>
                  <a:srgbClr val="CC3300"/>
                </a:solidFill>
              </a:rPr>
              <a:t>返回之前恢复它们的值                      </a:t>
            </a:r>
            <a:r>
              <a:rPr lang="en-US" altLang="zh-CN" sz="2400" dirty="0">
                <a:solidFill>
                  <a:srgbClr val="CC3300"/>
                </a:solidFill>
              </a:rPr>
              <a:t>restore</a:t>
            </a:r>
          </a:p>
          <a:p>
            <a:pPr marL="1130300" lvl="3" indent="-342900">
              <a:spcBef>
                <a:spcPct val="25000"/>
              </a:spcBef>
              <a:buFont typeface="Wingdings" pitchFamily="2" charset="2"/>
              <a:buChar char="n"/>
            </a:pPr>
            <a:r>
              <a:rPr lang="en-US" altLang="zh-CN" b="1" dirty="0">
                <a:solidFill>
                  <a:srgbClr val="00B050"/>
                </a:solidFill>
              </a:rPr>
              <a:t>X86: </a:t>
            </a:r>
            <a:r>
              <a:rPr lang="en-US" altLang="zh-CN" dirty="0">
                <a:solidFill>
                  <a:srgbClr val="00B050"/>
                </a:solidFill>
              </a:rPr>
              <a:t> IA32 EBX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ESI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EDI           </a:t>
            </a:r>
            <a:r>
              <a:rPr lang="en-US" altLang="zh-CN" b="1" dirty="0">
                <a:solidFill>
                  <a:srgbClr val="00B050"/>
                </a:solidFill>
              </a:rPr>
              <a:t>MIPS:</a:t>
            </a:r>
            <a:r>
              <a:rPr lang="en-US" altLang="zh-CN" dirty="0">
                <a:solidFill>
                  <a:srgbClr val="00B050"/>
                </a:solidFill>
              </a:rPr>
              <a:t>  $s0~$s7, $</a:t>
            </a:r>
            <a:r>
              <a:rPr lang="en-US" altLang="zh-CN" dirty="0" err="1">
                <a:solidFill>
                  <a:srgbClr val="00B050"/>
                </a:solidFill>
              </a:rPr>
              <a:t>fp</a:t>
            </a:r>
            <a:r>
              <a:rPr lang="en-US" altLang="zh-CN" dirty="0">
                <a:solidFill>
                  <a:srgbClr val="00B050"/>
                </a:solidFill>
              </a:rPr>
              <a:t>,$</a:t>
            </a:r>
            <a:r>
              <a:rPr lang="en-US" altLang="zh-CN" dirty="0" err="1">
                <a:solidFill>
                  <a:srgbClr val="00B050"/>
                </a:solidFill>
              </a:rPr>
              <a:t>ra</a:t>
            </a:r>
            <a:endParaRPr lang="en-US" altLang="zh-CN" dirty="0">
              <a:solidFill>
                <a:srgbClr val="00B050"/>
              </a:solidFill>
            </a:endParaRPr>
          </a:p>
          <a:p>
            <a:pPr>
              <a:spcBef>
                <a:spcPct val="25000"/>
              </a:spcBef>
            </a:pPr>
            <a:r>
              <a:rPr lang="zh-CN" altLang="en-US" sz="2400" dirty="0">
                <a:solidFill>
                  <a:srgbClr val="0000FF"/>
                </a:solidFill>
              </a:rPr>
              <a:t>为减少开销，每个过程应优先使用哪些寄存器</a:t>
            </a:r>
            <a:r>
              <a:rPr lang="zh-CN" altLang="en-US" sz="2000" dirty="0">
                <a:solidFill>
                  <a:srgbClr val="0000FF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9218924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Intel </a:t>
            </a:r>
            <a:r>
              <a:rPr lang="zh-CN" altLang="en-US" dirty="0"/>
              <a:t>函数参数传递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X86</a:t>
            </a:r>
            <a:r>
              <a:rPr lang="zh-CN" altLang="en-US" dirty="0"/>
              <a:t>参数传递</a:t>
            </a:r>
            <a:endParaRPr lang="en-US" altLang="zh-CN" dirty="0"/>
          </a:p>
          <a:p>
            <a:pPr lvl="1"/>
            <a:r>
              <a:rPr lang="zh-CN" altLang="en-US" dirty="0"/>
              <a:t>栈帧</a:t>
            </a:r>
            <a:endParaRPr lang="en-US" altLang="zh-CN" dirty="0"/>
          </a:p>
          <a:p>
            <a:r>
              <a:rPr lang="en-US" altLang="zh-CN" dirty="0"/>
              <a:t>Linux IA-64</a:t>
            </a:r>
            <a:r>
              <a:rPr lang="zh-CN" altLang="en-US" dirty="0"/>
              <a:t>参数传递</a:t>
            </a:r>
            <a:endParaRPr lang="en-US" altLang="zh-CN" dirty="0"/>
          </a:p>
          <a:p>
            <a:pPr lvl="1"/>
            <a:r>
              <a:rPr lang="zh-CN" altLang="en-US" dirty="0"/>
              <a:t>先</a:t>
            </a:r>
            <a:r>
              <a:rPr lang="en-US" altLang="zh-CN" dirty="0"/>
              <a:t>rdi,rsi,rdx,rcx,r8</a:t>
            </a:r>
            <a:r>
              <a:rPr lang="zh-CN" altLang="en-US" dirty="0"/>
              <a:t>和</a:t>
            </a:r>
            <a:r>
              <a:rPr lang="en-US" altLang="zh-CN" dirty="0"/>
              <a:t>r9</a:t>
            </a:r>
            <a:r>
              <a:rPr lang="zh-CN" altLang="en-US" dirty="0"/>
              <a:t>，浮点数</a:t>
            </a:r>
            <a:r>
              <a:rPr lang="en-US" altLang="zh-CN" dirty="0"/>
              <a:t>xmm0-xmm7</a:t>
            </a:r>
          </a:p>
          <a:p>
            <a:pPr lvl="1"/>
            <a:r>
              <a:rPr lang="zh-CN" altLang="en-US" dirty="0"/>
              <a:t>剩余的由右向左依次入栈</a:t>
            </a:r>
            <a:endParaRPr lang="en-US" altLang="zh-CN" dirty="0"/>
          </a:p>
          <a:p>
            <a:r>
              <a:rPr lang="en-US" altLang="zh-CN" dirty="0"/>
              <a:t>Windows IA-64</a:t>
            </a:r>
            <a:r>
              <a:rPr lang="zh-CN" altLang="en-US" dirty="0"/>
              <a:t>参数传递</a:t>
            </a:r>
            <a:endParaRPr lang="en-US" altLang="zh-CN" dirty="0"/>
          </a:p>
          <a:p>
            <a:pPr lvl="1"/>
            <a:r>
              <a:rPr lang="en-US" altLang="zh-CN" dirty="0"/>
              <a:t>rcx,rdx,r8,r9</a:t>
            </a:r>
            <a:r>
              <a:rPr lang="zh-CN" altLang="en-US" dirty="0"/>
              <a:t>，浮点数</a:t>
            </a:r>
            <a:r>
              <a:rPr lang="en-US" altLang="zh-CN" dirty="0"/>
              <a:t>xmm0-xmm3</a:t>
            </a:r>
          </a:p>
          <a:p>
            <a:pPr lvl="1"/>
            <a:r>
              <a:rPr lang="zh-CN" altLang="en-US" dirty="0"/>
              <a:t>剩余由右向左依次入栈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928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ABI</a:t>
            </a:r>
            <a:r>
              <a:rPr lang="zh-CN" altLang="en-US" dirty="0"/>
              <a:t>（</a:t>
            </a:r>
            <a:r>
              <a:rPr lang="en-US" altLang="zh-CN" b="0" dirty="0"/>
              <a:t>application binary interface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992978" cy="5637024"/>
          </a:xfrm>
        </p:spPr>
        <p:txBody>
          <a:bodyPr>
            <a:normAutofit/>
          </a:bodyPr>
          <a:lstStyle/>
          <a:p>
            <a:r>
              <a:rPr lang="zh-CN" altLang="en-US" dirty="0"/>
              <a:t>描述应用程序和操作系统之间，应用和库之间，或应用各部分间的接口</a:t>
            </a:r>
            <a:endParaRPr lang="en-US" altLang="zh-CN" dirty="0"/>
          </a:p>
          <a:p>
            <a:pPr lvl="1"/>
            <a:r>
              <a:rPr lang="zh-CN" altLang="en-US" sz="2400" dirty="0"/>
              <a:t>数据类型的大小、布局和对齐</a:t>
            </a:r>
            <a:endParaRPr lang="en-US" altLang="zh-CN" sz="2400" dirty="0"/>
          </a:p>
          <a:p>
            <a:pPr lvl="1"/>
            <a:r>
              <a:rPr lang="zh-CN" altLang="en-US" sz="2400" dirty="0"/>
              <a:t>调用约定（控制函数参数如何传送以及如何接受返回值）</a:t>
            </a:r>
            <a:endParaRPr lang="en-US" altLang="zh-CN" sz="2400" dirty="0"/>
          </a:p>
          <a:p>
            <a:pPr lvl="2"/>
            <a:r>
              <a:rPr lang="zh-CN" altLang="en-US" sz="2200" dirty="0"/>
              <a:t>所有参数都通过栈传递，还是部分参数通过寄存器传递</a:t>
            </a:r>
            <a:endParaRPr lang="en-US" altLang="zh-CN" sz="2200" dirty="0"/>
          </a:p>
          <a:p>
            <a:pPr lvl="2"/>
            <a:r>
              <a:rPr lang="zh-CN" altLang="en-US" sz="2200" dirty="0"/>
              <a:t>哪个寄存器用于哪个函数参数</a:t>
            </a:r>
            <a:endParaRPr lang="en-US" altLang="zh-CN" sz="2200" dirty="0"/>
          </a:p>
          <a:p>
            <a:pPr lvl="2"/>
            <a:r>
              <a:rPr lang="zh-CN" altLang="en-US" sz="2200" dirty="0"/>
              <a:t>栈传递的第一个函数参数是最先</a:t>
            </a:r>
            <a:r>
              <a:rPr lang="en-US" altLang="zh-CN" sz="2200" dirty="0"/>
              <a:t>push</a:t>
            </a:r>
            <a:r>
              <a:rPr lang="zh-CN" altLang="en-US" sz="2200" dirty="0"/>
              <a:t>到栈上还是最后</a:t>
            </a:r>
          </a:p>
          <a:p>
            <a:pPr lvl="1"/>
            <a:r>
              <a:rPr lang="zh-CN" altLang="en-US" sz="2400" dirty="0">
                <a:hlinkClick r:id="rId2"/>
              </a:rPr>
              <a:t>系统调用</a:t>
            </a:r>
            <a:r>
              <a:rPr lang="zh-CN" altLang="en-US" sz="2400" dirty="0"/>
              <a:t>的编码和一个应用如何向操作系统进行系统调用</a:t>
            </a:r>
          </a:p>
          <a:p>
            <a:pPr lvl="1"/>
            <a:r>
              <a:rPr lang="zh-CN" altLang="en-US" sz="2400" dirty="0">
                <a:hlinkClick r:id="rId3"/>
              </a:rPr>
              <a:t>目标文件</a:t>
            </a:r>
            <a:r>
              <a:rPr lang="zh-CN" altLang="en-US" sz="2400" dirty="0"/>
              <a:t>的</a:t>
            </a:r>
            <a:r>
              <a:rPr lang="zh-CN" altLang="en-US" sz="2400" dirty="0">
                <a:hlinkClick r:id="rId4"/>
              </a:rPr>
              <a:t>二进制</a:t>
            </a:r>
            <a:r>
              <a:rPr lang="zh-CN" altLang="en-US" sz="2400" dirty="0"/>
              <a:t>格式、程序库等等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192344" y="6237312"/>
            <a:ext cx="1015008" cy="476250"/>
          </a:xfr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0" i="1" dirty="0">
                <a:solidFill>
                  <a:srgbClr val="0D7157"/>
                </a:solidFill>
                <a:ea typeface="华文细黑" pitchFamily="2" charset="-122"/>
              </a:rPr>
              <a:t> -</a:t>
            </a:r>
            <a:fld id="{FFD3C42A-AC01-43C6-9532-DCB85741BFF4}" type="slidenum">
              <a:rPr lang="en-US" altLang="zh-CN" sz="1400" b="0" i="1">
                <a:solidFill>
                  <a:srgbClr val="0D7157"/>
                </a:solidFill>
                <a:ea typeface="华文细黑" pitchFamily="2" charset="-122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r>
              <a:rPr lang="en-US" altLang="zh-CN" sz="1400" b="0" i="1" dirty="0">
                <a:solidFill>
                  <a:srgbClr val="0D7157"/>
                </a:solidFill>
                <a:ea typeface="华文细黑" pitchFamily="2" charset="-122"/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5537972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指令分类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612029" cy="563702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运算指令</a:t>
            </a:r>
            <a:endParaRPr lang="en-US" altLang="zh-CN" dirty="0"/>
          </a:p>
          <a:p>
            <a:pPr lvl="1"/>
            <a:r>
              <a:rPr lang="zh-CN" altLang="en-US" dirty="0"/>
              <a:t>算术：</a:t>
            </a:r>
            <a:r>
              <a:rPr lang="en-US" altLang="zh-CN" dirty="0" err="1"/>
              <a:t>add,addi,addu,addiu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0000FF"/>
                </a:solidFill>
              </a:rPr>
              <a:t>sub,subu</a:t>
            </a:r>
            <a:r>
              <a:rPr lang="en-US" altLang="zh-CN" dirty="0"/>
              <a:t>, </a:t>
            </a:r>
            <a:r>
              <a:rPr lang="en-US" altLang="zh-CN" dirty="0" err="1"/>
              <a:t>mult,multu,div,divu</a:t>
            </a:r>
            <a:r>
              <a:rPr lang="en-US" altLang="zh-CN" dirty="0"/>
              <a:t>,  </a:t>
            </a:r>
            <a:r>
              <a:rPr lang="en-US" altLang="zh-CN" dirty="0" err="1">
                <a:solidFill>
                  <a:srgbClr val="0000FF"/>
                </a:solidFill>
              </a:rPr>
              <a:t>slt,slti,sltiu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逻辑：</a:t>
            </a:r>
            <a:r>
              <a:rPr lang="en-US" altLang="zh-CN" dirty="0" err="1"/>
              <a:t>and,andi,or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0000FF"/>
                </a:solidFill>
              </a:rPr>
              <a:t>ori,xor,xori,nor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移位指令：</a:t>
            </a:r>
            <a:r>
              <a:rPr lang="en-US" altLang="zh-CN" dirty="0" err="1"/>
              <a:t>sll,sllv,srl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0000FF"/>
                </a:solidFill>
              </a:rPr>
              <a:t>srlv,sra,srav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zh-CN" altLang="en-US" dirty="0"/>
              <a:t>分支指令</a:t>
            </a:r>
            <a:endParaRPr lang="en-US" altLang="zh-CN" dirty="0"/>
          </a:p>
          <a:p>
            <a:pPr lvl="1"/>
            <a:r>
              <a:rPr lang="en-US" altLang="zh-CN" dirty="0" err="1"/>
              <a:t>beq</a:t>
            </a:r>
            <a:r>
              <a:rPr lang="zh-CN" altLang="en-US" dirty="0"/>
              <a:t>，</a:t>
            </a:r>
            <a:r>
              <a:rPr lang="en-US" altLang="zh-CN" dirty="0" err="1"/>
              <a:t>bne</a:t>
            </a:r>
            <a:r>
              <a:rPr lang="zh-CN" altLang="en-US" dirty="0"/>
              <a:t>，</a:t>
            </a:r>
            <a:r>
              <a:rPr lang="en-US" altLang="zh-CN" dirty="0" err="1"/>
              <a:t>blez</a:t>
            </a:r>
            <a:r>
              <a:rPr lang="en-US" altLang="zh-CN" dirty="0"/>
              <a:t>(&lt;=0), </a:t>
            </a:r>
            <a:r>
              <a:rPr lang="en-US" altLang="zh-CN" dirty="0" err="1"/>
              <a:t>bgez</a:t>
            </a:r>
            <a:r>
              <a:rPr lang="en-US" altLang="zh-CN" dirty="0"/>
              <a:t>(&gt;=0), </a:t>
            </a:r>
            <a:r>
              <a:rPr lang="en-US" altLang="zh-CN" dirty="0" err="1"/>
              <a:t>bltz</a:t>
            </a:r>
            <a:r>
              <a:rPr lang="en-US" altLang="zh-CN" dirty="0"/>
              <a:t>(&lt;0)</a:t>
            </a:r>
            <a:r>
              <a:rPr lang="zh-CN" altLang="en-US" dirty="0"/>
              <a:t>，</a:t>
            </a:r>
            <a:r>
              <a:rPr lang="en-US" altLang="zh-CN" dirty="0" err="1"/>
              <a:t>bgtz</a:t>
            </a:r>
            <a:r>
              <a:rPr lang="en-US" altLang="zh-CN" dirty="0"/>
              <a:t>(&gt;0)</a:t>
            </a:r>
            <a:r>
              <a:rPr lang="zh-CN" altLang="en-US" dirty="0"/>
              <a:t>，</a:t>
            </a:r>
            <a:r>
              <a:rPr lang="en-US" altLang="zh-CN" dirty="0" err="1"/>
              <a:t>jal</a:t>
            </a:r>
            <a:r>
              <a:rPr lang="zh-CN" altLang="en-US" dirty="0"/>
              <a:t>，</a:t>
            </a:r>
            <a:r>
              <a:rPr lang="en-US" altLang="zh-CN" dirty="0"/>
              <a:t>j</a:t>
            </a:r>
            <a:r>
              <a:rPr lang="zh-CN" altLang="en-US" dirty="0"/>
              <a:t>，</a:t>
            </a:r>
            <a:r>
              <a:rPr lang="en-US" altLang="zh-CN" dirty="0" err="1"/>
              <a:t>jr</a:t>
            </a:r>
            <a:endParaRPr lang="en-US" altLang="zh-CN" dirty="0"/>
          </a:p>
          <a:p>
            <a:r>
              <a:rPr lang="zh-CN" altLang="en-US" dirty="0"/>
              <a:t>访存指令</a:t>
            </a:r>
            <a:r>
              <a:rPr lang="en-US" altLang="zh-CN" dirty="0"/>
              <a:t>	</a:t>
            </a:r>
          </a:p>
          <a:p>
            <a:pPr lvl="1"/>
            <a:r>
              <a:rPr lang="en-US" altLang="zh-CN" dirty="0" err="1"/>
              <a:t>lw</a:t>
            </a:r>
            <a:r>
              <a:rPr lang="en-US" altLang="zh-CN" dirty="0"/>
              <a:t>,,</a:t>
            </a:r>
            <a:r>
              <a:rPr lang="en-US" altLang="zh-CN" dirty="0" err="1"/>
              <a:t>lh,lb,sw,sh,sb</a:t>
            </a:r>
            <a:endParaRPr lang="en-US" altLang="zh-CN" dirty="0"/>
          </a:p>
          <a:p>
            <a:r>
              <a:rPr lang="zh-CN" altLang="en-US" dirty="0"/>
              <a:t>系统指令</a:t>
            </a:r>
            <a:r>
              <a:rPr lang="en-US" altLang="zh-CN" dirty="0"/>
              <a:t>	</a:t>
            </a:r>
          </a:p>
          <a:p>
            <a:pPr lvl="1"/>
            <a:r>
              <a:rPr lang="en-US" altLang="zh-CN" dirty="0" err="1"/>
              <a:t>Syscall</a:t>
            </a:r>
            <a:r>
              <a:rPr lang="zh-CN" altLang="en-US" dirty="0"/>
              <a:t>，</a:t>
            </a:r>
            <a:r>
              <a:rPr lang="en-US" altLang="zh-CN" dirty="0"/>
              <a:t>break</a:t>
            </a:r>
            <a:r>
              <a:rPr lang="zh-CN" altLang="en-US" dirty="0"/>
              <a:t>，</a:t>
            </a:r>
            <a:r>
              <a:rPr lang="en-US" altLang="zh-CN" dirty="0"/>
              <a:t>sync, cache	</a:t>
            </a:r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45415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汇编语言的变量</a:t>
            </a:r>
            <a:r>
              <a:rPr lang="en-US" altLang="zh-CN" dirty="0"/>
              <a:t>---</a:t>
            </a:r>
            <a:r>
              <a:rPr lang="zh-CN" altLang="en-US" dirty="0"/>
              <a:t>寄存器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汇编语言不能使用变量（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JAVA</a:t>
            </a:r>
            <a:r>
              <a:rPr lang="zh-CN" altLang="en-US" dirty="0"/>
              <a:t>可以）</a:t>
            </a:r>
            <a:endParaRPr lang="en-US" altLang="zh-CN" dirty="0"/>
          </a:p>
          <a:p>
            <a:pPr lvl="1">
              <a:defRPr/>
            </a:pPr>
            <a:r>
              <a:rPr lang="en-US" altLang="zh-CN" dirty="0" err="1"/>
              <a:t>Int</a:t>
            </a:r>
            <a:r>
              <a:rPr lang="en-US" altLang="zh-CN" dirty="0"/>
              <a:t> a;   float b;</a:t>
            </a:r>
          </a:p>
          <a:p>
            <a:pPr lvl="1">
              <a:defRPr/>
            </a:pPr>
            <a:r>
              <a:rPr lang="zh-CN" altLang="en-US" dirty="0"/>
              <a:t>寄存器变量没有数据类型    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汇编语言的操作对象是寄存器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好处：</a:t>
            </a:r>
            <a:r>
              <a:rPr lang="zh-CN" altLang="en-US" dirty="0">
                <a:solidFill>
                  <a:srgbClr val="00B050"/>
                </a:solidFill>
              </a:rPr>
              <a:t>寄存器是最快的数据单元</a:t>
            </a:r>
            <a:endParaRPr lang="en-US" altLang="zh-CN" dirty="0">
              <a:solidFill>
                <a:srgbClr val="00B050"/>
              </a:solidFill>
            </a:endParaRPr>
          </a:p>
          <a:p>
            <a:pPr lvl="1">
              <a:defRPr/>
            </a:pPr>
            <a:r>
              <a:rPr lang="zh-CN" altLang="en-US" dirty="0"/>
              <a:t>缺陷：寄存器数量有限，需仔细高效的使用各寄存器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MIPS</a:t>
            </a:r>
            <a:r>
              <a:rPr lang="zh-CN" altLang="en-US" dirty="0"/>
              <a:t>包括</a:t>
            </a:r>
            <a:r>
              <a:rPr lang="en-US" altLang="zh-CN" dirty="0"/>
              <a:t>32</a:t>
            </a:r>
            <a:r>
              <a:rPr lang="zh-CN" altLang="en-US" dirty="0"/>
              <a:t>个通用寄存器，字长</a:t>
            </a:r>
            <a:r>
              <a:rPr lang="en-US" altLang="zh-CN" dirty="0"/>
              <a:t>---32bits= 1 Word</a:t>
            </a:r>
          </a:p>
          <a:p>
            <a:pPr marL="673100" lvl="2" indent="-342900">
              <a:buFont typeface="Wingdings" pitchFamily="2" charset="2"/>
              <a:buChar char="n"/>
              <a:defRPr/>
            </a:pPr>
            <a:r>
              <a:rPr lang="en-US" altLang="zh-CN" dirty="0">
                <a:solidFill>
                  <a:srgbClr val="C00000"/>
                </a:solidFill>
              </a:rPr>
              <a:t>$0, $1, $2, … $30, $31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5471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4310089" cy="617641"/>
          </a:xfrm>
        </p:spPr>
        <p:txBody>
          <a:bodyPr/>
          <a:lstStyle/>
          <a:p>
            <a:r>
              <a:rPr lang="en-US" altLang="zh-CN"/>
              <a:t>32</a:t>
            </a:r>
            <a:r>
              <a:rPr lang="zh-CN" altLang="en-US"/>
              <a:t>个</a:t>
            </a:r>
            <a:r>
              <a:rPr lang="en-US" altLang="zh-CN"/>
              <a:t>MIPS</a:t>
            </a:r>
            <a:r>
              <a:rPr lang="zh-CN" altLang="en-US"/>
              <a:t>寄存器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131370"/>
              </p:ext>
            </p:extLst>
          </p:nvPr>
        </p:nvGraphicFramePr>
        <p:xfrm>
          <a:off x="487822" y="907154"/>
          <a:ext cx="7265523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8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寄存器</a:t>
                      </a:r>
                      <a:r>
                        <a:rPr lang="en-US" altLang="zh-CN" sz="1800" dirty="0"/>
                        <a:t>#</a:t>
                      </a:r>
                      <a:endParaRPr lang="zh-CN" altLang="en-US" sz="1800" dirty="0"/>
                    </a:p>
                  </a:txBody>
                  <a:tcPr marL="110425" marR="110425" marT="55307" marB="55307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助记符</a:t>
                      </a:r>
                    </a:p>
                  </a:txBody>
                  <a:tcPr marL="110425" marR="110425" marT="55307" marB="553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释义</a:t>
                      </a:r>
                    </a:p>
                  </a:txBody>
                  <a:tcPr marL="110425" marR="110425" marT="55307" marB="553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619750"/>
              </p:ext>
            </p:extLst>
          </p:nvPr>
        </p:nvGraphicFramePr>
        <p:xfrm>
          <a:off x="487822" y="1307515"/>
          <a:ext cx="7265522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9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88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$zero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固定值为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   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硬件置位</a:t>
                      </a: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380285"/>
              </p:ext>
            </p:extLst>
          </p:nvPr>
        </p:nvGraphicFramePr>
        <p:xfrm>
          <a:off x="487691" y="1733026"/>
          <a:ext cx="7275178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3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01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$at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汇编器保留，临时变量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029324"/>
              </p:ext>
            </p:extLst>
          </p:nvPr>
        </p:nvGraphicFramePr>
        <p:xfrm>
          <a:off x="487678" y="2158537"/>
          <a:ext cx="7265668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4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2~3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$v0~$v1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函数调用返回值</a:t>
                      </a: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910312"/>
              </p:ext>
            </p:extLst>
          </p:nvPr>
        </p:nvGraphicFramePr>
        <p:xfrm>
          <a:off x="487678" y="2584048"/>
          <a:ext cx="7265672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4~7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$a0~$a3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个函数调用参数</a:t>
                      </a: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402896"/>
              </p:ext>
            </p:extLst>
          </p:nvPr>
        </p:nvGraphicFramePr>
        <p:xfrm>
          <a:off x="487665" y="3009559"/>
          <a:ext cx="7256160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8~15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4901" marB="5490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$t0~$t7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4901" marB="5490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rgbClr val="FF0000"/>
                          </a:solidFill>
                        </a:rPr>
                        <a:t>暂存寄存器，调用者按需保存</a:t>
                      </a:r>
                    </a:p>
                  </a:txBody>
                  <a:tcPr marL="110425" marR="110425" marT="54901" marB="5490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203880"/>
              </p:ext>
            </p:extLst>
          </p:nvPr>
        </p:nvGraphicFramePr>
        <p:xfrm>
          <a:off x="487652" y="3435070"/>
          <a:ext cx="7265698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16~23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$s0~$s7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save</a:t>
                      </a:r>
                      <a:r>
                        <a:rPr lang="zh-CN" altLang="en-US" sz="1800" b="0" dirty="0">
                          <a:solidFill>
                            <a:srgbClr val="FF0000"/>
                          </a:solidFill>
                        </a:rPr>
                        <a:t>寄存器，被调用者按需保存</a:t>
                      </a:r>
                      <a:endParaRPr lang="zh-CN" altLang="en-US" sz="18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645241"/>
              </p:ext>
            </p:extLst>
          </p:nvPr>
        </p:nvGraphicFramePr>
        <p:xfrm>
          <a:off x="487639" y="3860581"/>
          <a:ext cx="7265711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24~25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$t8~$t9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rgbClr val="FF0000"/>
                          </a:solidFill>
                        </a:rPr>
                        <a:t>暂存寄存器，同上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740050"/>
              </p:ext>
            </p:extLst>
          </p:nvPr>
        </p:nvGraphicFramePr>
        <p:xfrm>
          <a:off x="487678" y="4286092"/>
          <a:ext cx="7265669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6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26~27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$k0~$k1</a:t>
                      </a: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操作系统保留，中断异常处理</a:t>
                      </a: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018731"/>
              </p:ext>
            </p:extLst>
          </p:nvPr>
        </p:nvGraphicFramePr>
        <p:xfrm>
          <a:off x="487666" y="4711603"/>
          <a:ext cx="7265684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7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gp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全局指针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(Global Pointer)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727722"/>
              </p:ext>
            </p:extLst>
          </p:nvPr>
        </p:nvGraphicFramePr>
        <p:xfrm>
          <a:off x="487653" y="5137114"/>
          <a:ext cx="7265697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6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sp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堆栈指针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(Stack Pointer)</a:t>
                      </a: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963972"/>
              </p:ext>
            </p:extLst>
          </p:nvPr>
        </p:nvGraphicFramePr>
        <p:xfrm>
          <a:off x="487639" y="5562625"/>
          <a:ext cx="7265709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6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4845" marB="5484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fp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4845" marB="5484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帧指针    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(Frame Pointer)</a:t>
                      </a:r>
                    </a:p>
                  </a:txBody>
                  <a:tcPr marL="110425" marR="110425" marT="54845" marB="5484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975625"/>
              </p:ext>
            </p:extLst>
          </p:nvPr>
        </p:nvGraphicFramePr>
        <p:xfrm>
          <a:off x="487638" y="5988132"/>
          <a:ext cx="7265711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9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3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2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ra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函数返回地址 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(Return Address)</a:t>
                      </a: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内容占位符 2"/>
          <p:cNvSpPr>
            <a:spLocks noGrp="1"/>
          </p:cNvSpPr>
          <p:nvPr>
            <p:ph idx="1"/>
          </p:nvPr>
        </p:nvSpPr>
        <p:spPr>
          <a:xfrm>
            <a:off x="7858567" y="3829585"/>
            <a:ext cx="3952434" cy="2678856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z="2000" b="1" dirty="0"/>
              <a:t>32</a:t>
            </a:r>
            <a:r>
              <a:rPr lang="zh-CN" altLang="en-US" sz="2000" b="1" dirty="0"/>
              <a:t>个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位通用寄存器</a:t>
            </a:r>
            <a:r>
              <a:rPr lang="en-US" altLang="zh-CN" sz="2000" b="1" dirty="0"/>
              <a:t>$0~$31</a:t>
            </a:r>
          </a:p>
          <a:p>
            <a:r>
              <a:rPr lang="en-US" altLang="zh-CN" sz="2000" b="1" dirty="0"/>
              <a:t>32</a:t>
            </a:r>
            <a:r>
              <a:rPr lang="zh-CN" altLang="en-US" sz="2000" b="1" dirty="0"/>
              <a:t>个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位单精度浮点寄存器</a:t>
            </a:r>
            <a:r>
              <a:rPr lang="en-US" altLang="zh-CN" sz="2000" b="1" dirty="0"/>
              <a:t>f</a:t>
            </a:r>
            <a:r>
              <a:rPr lang="en-US" altLang="zh-CN" sz="2000" b="1" baseline="-5000" dirty="0"/>
              <a:t>0</a:t>
            </a:r>
            <a:r>
              <a:rPr lang="en-US" altLang="zh-CN" sz="2000" b="1" dirty="0"/>
              <a:t>-f</a:t>
            </a:r>
            <a:r>
              <a:rPr lang="en-US" altLang="zh-CN" sz="2000" b="1" baseline="-5000" dirty="0"/>
              <a:t>31</a:t>
            </a:r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个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位乘、商寄存器 </a:t>
            </a:r>
            <a:r>
              <a:rPr lang="en-US" altLang="zh-CN" sz="2000" b="1" dirty="0"/>
              <a:t>H</a:t>
            </a:r>
            <a:r>
              <a:rPr lang="en-US" altLang="zh-CN" sz="2000" b="1" baseline="-25000" dirty="0"/>
              <a:t>i</a:t>
            </a:r>
            <a:r>
              <a:rPr lang="zh-CN" altLang="en-US" sz="2000" b="1" baseline="-5000" dirty="0"/>
              <a:t> </a:t>
            </a:r>
            <a:r>
              <a:rPr lang="zh-CN" altLang="en-US" sz="2000" b="1" dirty="0"/>
              <a:t>和</a:t>
            </a:r>
            <a:r>
              <a:rPr lang="en-US" altLang="zh-CN" sz="2000" b="1" dirty="0"/>
              <a:t>L</a:t>
            </a:r>
            <a:r>
              <a:rPr lang="en-US" altLang="zh-CN" sz="2000" b="1" baseline="-25000" dirty="0"/>
              <a:t>0</a:t>
            </a:r>
          </a:p>
          <a:p>
            <a:r>
              <a:rPr lang="zh-CN" altLang="en-US" sz="2000" b="1" dirty="0"/>
              <a:t>程序寄存器</a:t>
            </a:r>
            <a:r>
              <a:rPr lang="en-US" altLang="zh-CN" sz="2000" b="1" dirty="0"/>
              <a:t>PC</a:t>
            </a:r>
            <a:r>
              <a:rPr lang="zh-CN" altLang="en-US" sz="2000" b="1" dirty="0"/>
              <a:t>是单独的寄存器</a:t>
            </a:r>
            <a:endParaRPr lang="en-US" altLang="zh-CN" sz="2000" b="1" dirty="0"/>
          </a:p>
          <a:p>
            <a:r>
              <a:rPr lang="zh-CN" altLang="en-US" sz="2000" b="1" dirty="0">
                <a:solidFill>
                  <a:srgbClr val="C00000"/>
                </a:solidFill>
              </a:rPr>
              <a:t>无程序状态寄存器</a:t>
            </a:r>
            <a:endParaRPr lang="en-US" altLang="zh-CN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165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历史机型中的寄存器数目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050050"/>
              </p:ext>
            </p:extLst>
          </p:nvPr>
        </p:nvGraphicFramePr>
        <p:xfrm>
          <a:off x="761015" y="967779"/>
          <a:ext cx="1067159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78">
                  <a:extLst>
                    <a:ext uri="{9D8B030D-6E8A-4147-A177-3AD203B41FA5}">
                      <a16:colId xmlns:a16="http://schemas.microsoft.com/office/drawing/2014/main" val="4173100313"/>
                    </a:ext>
                  </a:extLst>
                </a:gridCol>
                <a:gridCol w="1548635">
                  <a:extLst>
                    <a:ext uri="{9D8B030D-6E8A-4147-A177-3AD203B41FA5}">
                      <a16:colId xmlns:a16="http://schemas.microsoft.com/office/drawing/2014/main" val="3601360032"/>
                    </a:ext>
                  </a:extLst>
                </a:gridCol>
                <a:gridCol w="1498135">
                  <a:extLst>
                    <a:ext uri="{9D8B030D-6E8A-4147-A177-3AD203B41FA5}">
                      <a16:colId xmlns:a16="http://schemas.microsoft.com/office/drawing/2014/main" val="3073949763"/>
                    </a:ext>
                  </a:extLst>
                </a:gridCol>
                <a:gridCol w="3514383">
                  <a:extLst>
                    <a:ext uri="{9D8B030D-6E8A-4147-A177-3AD203B41FA5}">
                      <a16:colId xmlns:a16="http://schemas.microsoft.com/office/drawing/2014/main" val="2517943081"/>
                    </a:ext>
                  </a:extLst>
                </a:gridCol>
                <a:gridCol w="3340359">
                  <a:extLst>
                    <a:ext uri="{9D8B030D-6E8A-4147-A177-3AD203B41FA5}">
                      <a16:colId xmlns:a16="http://schemas.microsoft.com/office/drawing/2014/main" val="3058686955"/>
                    </a:ext>
                  </a:extLst>
                </a:gridCol>
              </a:tblGrid>
              <a:tr h="2563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年代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机型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通用寄存器个数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体系结构类型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指令形式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346797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1949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EDSAC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累加器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 200    (AC)+200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AC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，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956003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1953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IBM 701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累加器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944779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1963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CDC 6600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Register-Register</a:t>
                      </a:r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59284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1964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IBM S/360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16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Register-Memory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一个操作数在内存中，一个在寄存器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745358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1965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PDP-8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累加器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209777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PDP-11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Register-Memory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370439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Intel 8008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累加器                                     （</a:t>
                      </a:r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个累加器</a:t>
                      </a:r>
                      <a:r>
                        <a:rPr lang="en-US" altLang="zh-CN" sz="1400" dirty="0"/>
                        <a:t>+6</a:t>
                      </a:r>
                      <a:r>
                        <a:rPr lang="zh-CN" altLang="en-US" sz="1400" dirty="0"/>
                        <a:t>个通用寄存器</a:t>
                      </a:r>
                      <a:r>
                        <a:rPr lang="en-US" altLang="zh-CN" sz="1400" dirty="0"/>
                        <a:t>+2</a:t>
                      </a:r>
                      <a:r>
                        <a:rPr lang="zh-CN" altLang="en-US" sz="1400" dirty="0"/>
                        <a:t>个</a:t>
                      </a:r>
                      <a:r>
                        <a:rPr lang="en-US" altLang="zh-CN" sz="1400" dirty="0"/>
                        <a:t>ALU</a:t>
                      </a:r>
                      <a:r>
                        <a:rPr lang="zh-CN" altLang="en-US" sz="1400" dirty="0"/>
                        <a:t>暂存寄存器）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409436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Motorola 6800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累加器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814130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VAX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Register-Memory</a:t>
                      </a:r>
                      <a:r>
                        <a:rPr lang="zh-CN" altLang="en-US" sz="1400" dirty="0"/>
                        <a:t>，</a:t>
                      </a:r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Memory-Memory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两个操作数可同时在内存中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558663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1978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Intel 8086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solidFill>
                            <a:srgbClr val="C00000"/>
                          </a:solidFill>
                        </a:rPr>
                        <a:t>扩展的累加器</a:t>
                      </a:r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/</a:t>
                      </a:r>
                      <a:r>
                        <a:rPr lang="zh-CN" altLang="en-US" sz="1400" b="1" dirty="0">
                          <a:solidFill>
                            <a:srgbClr val="C00000"/>
                          </a:solidFill>
                        </a:rPr>
                        <a:t>专用寄存器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685335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Motorola 68000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Register-Memory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24843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Intel 80386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Register-Memory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737675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1985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MIPS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32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689772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HP PA-RISC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656225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SUN SPARC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133170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1992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IBM PowerPC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400624"/>
                  </a:ext>
                </a:extLst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1992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Alpha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423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037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498454" y="225716"/>
            <a:ext cx="10515600" cy="617641"/>
          </a:xfrm>
        </p:spPr>
        <p:txBody>
          <a:bodyPr/>
          <a:lstStyle/>
          <a:p>
            <a:r>
              <a:rPr lang="en-US" altLang="zh-CN"/>
              <a:t>MIPS</a:t>
            </a:r>
            <a:r>
              <a:rPr lang="zh-CN" altLang="en-US"/>
              <a:t>指令格式</a:t>
            </a:r>
          </a:p>
        </p:txBody>
      </p:sp>
      <p:sp>
        <p:nvSpPr>
          <p:cNvPr id="45" name="内容占位符 2"/>
          <p:cNvSpPr>
            <a:spLocks noGrp="1"/>
          </p:cNvSpPr>
          <p:nvPr>
            <p:ph idx="1"/>
          </p:nvPr>
        </p:nvSpPr>
        <p:spPr>
          <a:xfrm>
            <a:off x="3295746" y="3588604"/>
            <a:ext cx="6725661" cy="823909"/>
          </a:xfrm>
          <a:solidFill>
            <a:schemeClr val="accent1">
              <a:lumMod val="60000"/>
              <a:lumOff val="40000"/>
            </a:schemeClr>
          </a:solidFill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zh-CN" altLang="en-US" sz="2300" dirty="0">
                <a:latin typeface="宋体" pitchFamily="2" charset="-122"/>
                <a:ea typeface="宋体" pitchFamily="2" charset="-122"/>
              </a:rPr>
              <a:t>双目、</a:t>
            </a:r>
            <a:r>
              <a:rPr lang="en-US" altLang="zh-CN" sz="2300" dirty="0">
                <a:latin typeface="宋体" pitchFamily="2" charset="-122"/>
                <a:ea typeface="宋体" pitchFamily="2" charset="-122"/>
              </a:rPr>
              <a:t>Load/Store: </a:t>
            </a:r>
            <a:r>
              <a:rPr lang="en-US" altLang="zh-CN" sz="2300" dirty="0" err="1">
                <a:latin typeface="宋体" pitchFamily="2" charset="-122"/>
                <a:ea typeface="宋体" pitchFamily="2" charset="-122"/>
              </a:rPr>
              <a:t>Rs</a:t>
            </a:r>
            <a:r>
              <a:rPr lang="zh-CN" altLang="en-US" sz="2300" dirty="0">
                <a:latin typeface="宋体" pitchFamily="2" charset="-122"/>
                <a:ea typeface="宋体" pitchFamily="2" charset="-122"/>
              </a:rPr>
              <a:t>和立即数是源操作数，</a:t>
            </a:r>
            <a:r>
              <a:rPr lang="en-US" altLang="zh-CN" sz="2300" dirty="0" err="1">
                <a:latin typeface="宋体" pitchFamily="2" charset="-122"/>
                <a:ea typeface="宋体" pitchFamily="2" charset="-122"/>
              </a:rPr>
              <a:t>Rt</a:t>
            </a:r>
            <a:r>
              <a:rPr lang="zh-CN" altLang="en-US" sz="2300" dirty="0">
                <a:latin typeface="宋体" pitchFamily="2" charset="-122"/>
                <a:ea typeface="宋体" pitchFamily="2" charset="-122"/>
              </a:rPr>
              <a:t>为目标操作数；</a:t>
            </a:r>
            <a:endParaRPr lang="en-US" altLang="zh-CN" sz="2300" dirty="0">
              <a:latin typeface="宋体" pitchFamily="2" charset="-122"/>
              <a:ea typeface="宋体" pitchFamily="2" charset="-122"/>
            </a:endParaRPr>
          </a:p>
          <a:p>
            <a:pPr>
              <a:defRPr/>
            </a:pPr>
            <a:r>
              <a:rPr lang="zh-CN" altLang="en-US" sz="2300" dirty="0">
                <a:latin typeface="宋体" pitchFamily="2" charset="-122"/>
                <a:ea typeface="宋体" pitchFamily="2" charset="-122"/>
              </a:rPr>
              <a:t>条件转移</a:t>
            </a:r>
            <a:r>
              <a:rPr lang="en-US" altLang="zh-CN" sz="2300" dirty="0">
                <a:latin typeface="宋体" pitchFamily="2" charset="-122"/>
                <a:ea typeface="宋体" pitchFamily="2" charset="-122"/>
              </a:rPr>
              <a:t>:  </a:t>
            </a:r>
            <a:r>
              <a:rPr lang="en-US" altLang="zh-CN" sz="2300" dirty="0" err="1">
                <a:latin typeface="宋体" pitchFamily="2" charset="-122"/>
                <a:ea typeface="宋体" pitchFamily="2" charset="-122"/>
              </a:rPr>
              <a:t>Rs,Rt</a:t>
            </a:r>
            <a:r>
              <a:rPr lang="zh-CN" altLang="en-US" sz="2300" dirty="0">
                <a:latin typeface="宋体" pitchFamily="2" charset="-122"/>
                <a:ea typeface="宋体" pitchFamily="2" charset="-122"/>
              </a:rPr>
              <a:t>均为源操作数；</a:t>
            </a:r>
          </a:p>
          <a:p>
            <a:pPr>
              <a:defRPr/>
            </a:pP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763713" y="919340"/>
            <a:ext cx="8825940" cy="5066791"/>
            <a:chOff x="1763713" y="919340"/>
            <a:chExt cx="8825940" cy="5066791"/>
          </a:xfrm>
        </p:grpSpPr>
        <p:grpSp>
          <p:nvGrpSpPr>
            <p:cNvPr id="3" name="组合 2"/>
            <p:cNvGrpSpPr/>
            <p:nvPr/>
          </p:nvGrpSpPr>
          <p:grpSpPr>
            <a:xfrm>
              <a:off x="1763713" y="1371792"/>
              <a:ext cx="8257694" cy="3982196"/>
              <a:chOff x="1763713" y="1698625"/>
              <a:chExt cx="8257694" cy="3982196"/>
            </a:xfrm>
          </p:grpSpPr>
          <p:sp>
            <p:nvSpPr>
              <p:cNvPr id="13" name="矩形 7"/>
              <p:cNvSpPr/>
              <p:nvPr/>
            </p:nvSpPr>
            <p:spPr>
              <a:xfrm>
                <a:off x="3346575" y="2068514"/>
                <a:ext cx="1200476" cy="428625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000" kern="0" dirty="0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000000</a:t>
                </a:r>
                <a:endParaRPr lang="zh-CN" altLang="en-US" sz="2000" kern="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4" name="矩形 24"/>
              <p:cNvSpPr/>
              <p:nvPr/>
            </p:nvSpPr>
            <p:spPr>
              <a:xfrm>
                <a:off x="4613232" y="2068514"/>
                <a:ext cx="992736" cy="428625"/>
              </a:xfrm>
              <a:prstGeom prst="rect">
                <a:avLst/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000" kern="0" dirty="0" err="1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R</a:t>
                </a:r>
                <a:r>
                  <a:rPr lang="en-US" altLang="zh-CN" sz="2000" kern="0" baseline="-25000" dirty="0" err="1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s</a:t>
                </a:r>
                <a:endParaRPr lang="zh-CN" altLang="en-US" sz="2000" kern="0" baseline="-2500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5" name="矩形 25"/>
              <p:cNvSpPr/>
              <p:nvPr/>
            </p:nvSpPr>
            <p:spPr>
              <a:xfrm>
                <a:off x="5672151" y="2068514"/>
                <a:ext cx="992736" cy="428625"/>
              </a:xfrm>
              <a:prstGeom prst="rect">
                <a:avLst/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000" kern="0" dirty="0" err="1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R</a:t>
                </a:r>
                <a:r>
                  <a:rPr lang="en-US" altLang="zh-CN" sz="2000" kern="0" baseline="-25000" dirty="0" err="1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t</a:t>
                </a:r>
                <a:endParaRPr lang="zh-CN" altLang="en-US" sz="2000" kern="0" baseline="-2500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6" name="矩形 26"/>
              <p:cNvSpPr/>
              <p:nvPr/>
            </p:nvSpPr>
            <p:spPr>
              <a:xfrm>
                <a:off x="7791825" y="2068514"/>
                <a:ext cx="992736" cy="428625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shade val="51000"/>
                      <a:satMod val="130000"/>
                    </a:srgbClr>
                  </a:gs>
                  <a:gs pos="80000">
                    <a:srgbClr val="4BACC6">
                      <a:shade val="93000"/>
                      <a:satMod val="130000"/>
                    </a:srgbClr>
                  </a:gs>
                  <a:gs pos="100000">
                    <a:srgbClr val="4BACC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000" kern="0" dirty="0" err="1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shamt</a:t>
                </a:r>
                <a:endParaRPr lang="zh-CN" altLang="en-US" sz="2000" kern="0" baseline="-2500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7" name="矩形 27"/>
              <p:cNvSpPr/>
              <p:nvPr/>
            </p:nvSpPr>
            <p:spPr>
              <a:xfrm>
                <a:off x="6731069" y="2068514"/>
                <a:ext cx="992736" cy="428625"/>
              </a:xfrm>
              <a:prstGeom prst="rect">
                <a:avLst/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000" kern="0" dirty="0">
                    <a:solidFill>
                      <a:srgbClr val="0000FF"/>
                    </a:solidFill>
                    <a:latin typeface="Calibri"/>
                    <a:ea typeface="宋体"/>
                  </a:rPr>
                  <a:t>R</a:t>
                </a:r>
                <a:r>
                  <a:rPr lang="en-US" altLang="zh-CN" sz="2000" kern="0" baseline="-25000" dirty="0">
                    <a:solidFill>
                      <a:srgbClr val="0000FF"/>
                    </a:solidFill>
                    <a:latin typeface="Calibri"/>
                    <a:ea typeface="宋体"/>
                  </a:rPr>
                  <a:t>d</a:t>
                </a:r>
                <a:endParaRPr lang="zh-CN" altLang="en-US" sz="2000" kern="0" baseline="-25000" dirty="0">
                  <a:solidFill>
                    <a:srgbClr val="0000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482616" y="1698625"/>
                <a:ext cx="1031343" cy="40011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2000" kern="0" dirty="0">
                    <a:solidFill>
                      <a:srgbClr val="0070C0"/>
                    </a:solidFill>
                    <a:latin typeface="Arial" pitchFamily="34" charset="0"/>
                    <a:ea typeface="华文细黑" pitchFamily="2" charset="-122"/>
                  </a:rPr>
                  <a:t>6bits</a:t>
                </a:r>
                <a:endParaRPr lang="zh-CN" altLang="en-US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22" name="矩形 26"/>
              <p:cNvSpPr/>
              <p:nvPr/>
            </p:nvSpPr>
            <p:spPr>
              <a:xfrm>
                <a:off x="8850744" y="2068514"/>
                <a:ext cx="1160031" cy="428625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000" kern="0" dirty="0" err="1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funct</a:t>
                </a:r>
                <a:endParaRPr lang="zh-CN" altLang="en-US" sz="2000" kern="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98526" y="1698625"/>
                <a:ext cx="1031342" cy="40011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2000" kern="0" dirty="0">
                    <a:solidFill>
                      <a:srgbClr val="0070C0"/>
                    </a:solidFill>
                    <a:latin typeface="Arial" pitchFamily="34" charset="0"/>
                    <a:ea typeface="华文细黑" pitchFamily="2" charset="-122"/>
                  </a:rPr>
                  <a:t>5bits</a:t>
                </a:r>
                <a:endParaRPr lang="zh-CN" altLang="en-US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598616" y="1698625"/>
                <a:ext cx="1033181" cy="40011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2000" kern="0" dirty="0">
                    <a:solidFill>
                      <a:srgbClr val="0070C0"/>
                    </a:solidFill>
                    <a:latin typeface="Arial" pitchFamily="34" charset="0"/>
                    <a:ea typeface="华文细黑" pitchFamily="2" charset="-122"/>
                  </a:rPr>
                  <a:t>5bits</a:t>
                </a:r>
                <a:endParaRPr lang="zh-CN" altLang="en-US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683272" y="1698625"/>
                <a:ext cx="1031342" cy="40011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2000" kern="0" dirty="0">
                    <a:solidFill>
                      <a:srgbClr val="0070C0"/>
                    </a:solidFill>
                    <a:latin typeface="Arial" pitchFamily="34" charset="0"/>
                    <a:ea typeface="华文细黑" pitchFamily="2" charset="-122"/>
                  </a:rPr>
                  <a:t>5bits</a:t>
                </a:r>
                <a:endParaRPr lang="zh-CN" altLang="en-US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766088" y="1698625"/>
                <a:ext cx="1033181" cy="40011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2000" kern="0" dirty="0">
                    <a:solidFill>
                      <a:srgbClr val="0070C0"/>
                    </a:solidFill>
                    <a:latin typeface="Arial" pitchFamily="34" charset="0"/>
                    <a:ea typeface="华文细黑" pitchFamily="2" charset="-122"/>
                  </a:rPr>
                  <a:t>5bits</a:t>
                </a:r>
                <a:endParaRPr lang="zh-CN" altLang="en-US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933473" y="1698625"/>
                <a:ext cx="1033181" cy="40011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2000" kern="0" dirty="0">
                    <a:solidFill>
                      <a:srgbClr val="0070C0"/>
                    </a:solidFill>
                    <a:latin typeface="Arial" pitchFamily="34" charset="0"/>
                    <a:ea typeface="华文细黑" pitchFamily="2" charset="-122"/>
                  </a:rPr>
                  <a:t>6bits</a:t>
                </a:r>
                <a:endParaRPr lang="zh-CN" altLang="en-US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28" name="矩形 7"/>
              <p:cNvSpPr/>
              <p:nvPr/>
            </p:nvSpPr>
            <p:spPr>
              <a:xfrm>
                <a:off x="3357208" y="3306051"/>
                <a:ext cx="1200476" cy="428625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000" kern="0" dirty="0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OP</a:t>
                </a:r>
                <a:endParaRPr lang="zh-CN" altLang="en-US" sz="2000" kern="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29" name="矩形 24"/>
              <p:cNvSpPr/>
              <p:nvPr/>
            </p:nvSpPr>
            <p:spPr>
              <a:xfrm>
                <a:off x="4623865" y="3306051"/>
                <a:ext cx="992736" cy="428625"/>
              </a:xfrm>
              <a:prstGeom prst="rect">
                <a:avLst/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000" kern="0" dirty="0" err="1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R</a:t>
                </a:r>
                <a:r>
                  <a:rPr lang="en-US" altLang="zh-CN" sz="2000" kern="0" baseline="-25000" dirty="0" err="1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s</a:t>
                </a:r>
                <a:endParaRPr lang="zh-CN" altLang="en-US" sz="2000" kern="0" baseline="-2500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30" name="矩形 25"/>
              <p:cNvSpPr/>
              <p:nvPr/>
            </p:nvSpPr>
            <p:spPr>
              <a:xfrm>
                <a:off x="5682784" y="3306051"/>
                <a:ext cx="992736" cy="428625"/>
              </a:xfrm>
              <a:prstGeom prst="rect">
                <a:avLst/>
              </a:prstGeom>
              <a:gradFill rotWithShape="1">
                <a:gsLst>
                  <a:gs pos="0">
                    <a:srgbClr val="F79646">
                      <a:shade val="51000"/>
                      <a:satMod val="130000"/>
                    </a:srgbClr>
                  </a:gs>
                  <a:gs pos="80000">
                    <a:srgbClr val="F79646">
                      <a:shade val="93000"/>
                      <a:satMod val="130000"/>
                    </a:srgbClr>
                  </a:gs>
                  <a:gs pos="100000">
                    <a:srgbClr val="F7964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7964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000" kern="0" dirty="0" err="1">
                    <a:solidFill>
                      <a:srgbClr val="0000FF"/>
                    </a:solidFill>
                    <a:latin typeface="Calibri"/>
                    <a:ea typeface="宋体"/>
                  </a:rPr>
                  <a:t>R</a:t>
                </a:r>
                <a:r>
                  <a:rPr lang="en-US" altLang="zh-CN" sz="2000" kern="0" baseline="-25000" dirty="0" err="1">
                    <a:solidFill>
                      <a:srgbClr val="0000FF"/>
                    </a:solidFill>
                    <a:latin typeface="Calibri"/>
                    <a:ea typeface="宋体"/>
                  </a:rPr>
                  <a:t>t</a:t>
                </a:r>
                <a:endParaRPr lang="zh-CN" altLang="en-US" sz="2000" kern="0" baseline="-25000" dirty="0">
                  <a:solidFill>
                    <a:srgbClr val="0000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493249" y="2936164"/>
                <a:ext cx="1031343" cy="40011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2000" kern="0" dirty="0">
                    <a:solidFill>
                      <a:srgbClr val="0070C0"/>
                    </a:solidFill>
                    <a:latin typeface="Arial" pitchFamily="34" charset="0"/>
                    <a:ea typeface="华文细黑" pitchFamily="2" charset="-122"/>
                  </a:rPr>
                  <a:t>6bits</a:t>
                </a:r>
                <a:endParaRPr lang="zh-CN" altLang="en-US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34" name="矩形 26"/>
              <p:cNvSpPr/>
              <p:nvPr/>
            </p:nvSpPr>
            <p:spPr>
              <a:xfrm>
                <a:off x="6741702" y="3306051"/>
                <a:ext cx="3279705" cy="428625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shade val="51000"/>
                      <a:satMod val="130000"/>
                    </a:srgbClr>
                  </a:gs>
                  <a:gs pos="80000">
                    <a:srgbClr val="4BACC6">
                      <a:shade val="93000"/>
                      <a:satMod val="130000"/>
                    </a:srgbClr>
                  </a:gs>
                  <a:gs pos="100000">
                    <a:srgbClr val="4BACC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2000" kern="0" dirty="0">
                    <a:solidFill>
                      <a:sysClr val="window" lastClr="FFFFFF"/>
                    </a:solidFill>
                    <a:latin typeface="微软雅黑"/>
                    <a:ea typeface="微软雅黑"/>
                  </a:rPr>
                  <a:t>立即数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609159" y="2936164"/>
                <a:ext cx="1031342" cy="40011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2000" kern="0" dirty="0">
                    <a:solidFill>
                      <a:srgbClr val="0070C0"/>
                    </a:solidFill>
                    <a:latin typeface="Arial" pitchFamily="34" charset="0"/>
                    <a:ea typeface="华文细黑" pitchFamily="2" charset="-122"/>
                  </a:rPr>
                  <a:t>5bits</a:t>
                </a:r>
                <a:endParaRPr lang="zh-CN" altLang="en-US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5609249" y="2936164"/>
                <a:ext cx="1033181" cy="40011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2000" kern="0" dirty="0">
                    <a:solidFill>
                      <a:srgbClr val="0070C0"/>
                    </a:solidFill>
                    <a:latin typeface="Arial" pitchFamily="34" charset="0"/>
                    <a:ea typeface="华文细黑" pitchFamily="2" charset="-122"/>
                  </a:rPr>
                  <a:t>5bits</a:t>
                </a:r>
                <a:endParaRPr lang="zh-CN" altLang="en-US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776721" y="2936164"/>
                <a:ext cx="1033181" cy="40011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2000" kern="0" dirty="0">
                    <a:solidFill>
                      <a:srgbClr val="0070C0"/>
                    </a:solidFill>
                    <a:latin typeface="Arial" pitchFamily="34" charset="0"/>
                    <a:ea typeface="华文细黑" pitchFamily="2" charset="-122"/>
                  </a:rPr>
                  <a:t>16bits</a:t>
                </a:r>
                <a:endParaRPr lang="zh-CN" altLang="en-US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40" name="矩形 7"/>
              <p:cNvSpPr/>
              <p:nvPr/>
            </p:nvSpPr>
            <p:spPr>
              <a:xfrm>
                <a:off x="3346575" y="5252196"/>
                <a:ext cx="1200476" cy="428625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000" kern="0" dirty="0">
                    <a:solidFill>
                      <a:sysClr val="window" lastClr="FFFFFF"/>
                    </a:solidFill>
                    <a:latin typeface="Calibri"/>
                    <a:ea typeface="宋体"/>
                  </a:rPr>
                  <a:t>OP</a:t>
                </a:r>
                <a:endParaRPr lang="zh-CN" altLang="en-US" sz="2000" kern="0" dirty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482616" y="4850410"/>
                <a:ext cx="1031343" cy="40011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2000" kern="0" dirty="0">
                    <a:solidFill>
                      <a:srgbClr val="0070C0"/>
                    </a:solidFill>
                    <a:latin typeface="Arial" pitchFamily="34" charset="0"/>
                    <a:ea typeface="华文细黑" pitchFamily="2" charset="-122"/>
                  </a:rPr>
                  <a:t>6bits</a:t>
                </a:r>
                <a:endParaRPr lang="zh-CN" altLang="en-US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44" name="矩形 26"/>
              <p:cNvSpPr/>
              <p:nvPr/>
            </p:nvSpPr>
            <p:spPr>
              <a:xfrm>
                <a:off x="4613232" y="5252196"/>
                <a:ext cx="5397541" cy="428625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shade val="51000"/>
                      <a:satMod val="130000"/>
                    </a:srgbClr>
                  </a:gs>
                  <a:gs pos="80000">
                    <a:srgbClr val="4BACC6">
                      <a:shade val="93000"/>
                      <a:satMod val="130000"/>
                    </a:srgbClr>
                  </a:gs>
                  <a:gs pos="100000">
                    <a:srgbClr val="4BACC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2000" kern="0" dirty="0">
                    <a:solidFill>
                      <a:sysClr val="window" lastClr="FFFFFF"/>
                    </a:solidFill>
                    <a:latin typeface="微软雅黑"/>
                    <a:ea typeface="微软雅黑"/>
                  </a:rPr>
                  <a:t>立即数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683272" y="4850410"/>
                <a:ext cx="1031342" cy="40011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altLang="zh-CN" sz="2000" kern="0" dirty="0">
                    <a:solidFill>
                      <a:srgbClr val="0070C0"/>
                    </a:solidFill>
                    <a:latin typeface="Arial" pitchFamily="34" charset="0"/>
                    <a:ea typeface="华文细黑" pitchFamily="2" charset="-122"/>
                  </a:rPr>
                  <a:t>26bits</a:t>
                </a:r>
                <a:endParaRPr lang="zh-CN" altLang="en-US" sz="2000" kern="0" dirty="0">
                  <a:solidFill>
                    <a:srgbClr val="0070C0"/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  <p:sp>
            <p:nvSpPr>
              <p:cNvPr id="50" name="矩形 7"/>
              <p:cNvSpPr/>
              <p:nvPr/>
            </p:nvSpPr>
            <p:spPr>
              <a:xfrm>
                <a:off x="1763713" y="2068514"/>
                <a:ext cx="1500134" cy="4286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000" b="1" kern="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R </a:t>
                </a:r>
                <a:r>
                  <a:rPr lang="zh-CN" altLang="en-US" sz="2000" b="1" kern="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型指令</a:t>
                </a:r>
              </a:p>
            </p:txBody>
          </p:sp>
          <p:sp>
            <p:nvSpPr>
              <p:cNvPr id="51" name="矩形 7"/>
              <p:cNvSpPr/>
              <p:nvPr/>
            </p:nvSpPr>
            <p:spPr>
              <a:xfrm>
                <a:off x="1774346" y="3306051"/>
                <a:ext cx="1500134" cy="4286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000" b="1" kern="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I </a:t>
                </a:r>
                <a:r>
                  <a:rPr lang="zh-CN" altLang="en-US" sz="2000" b="1" kern="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型指令</a:t>
                </a:r>
              </a:p>
            </p:txBody>
          </p:sp>
          <p:sp>
            <p:nvSpPr>
              <p:cNvPr id="52" name="矩形 7"/>
              <p:cNvSpPr/>
              <p:nvPr/>
            </p:nvSpPr>
            <p:spPr>
              <a:xfrm>
                <a:off x="1763713" y="5252196"/>
                <a:ext cx="1500134" cy="4286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2000" b="1" kern="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J </a:t>
                </a:r>
                <a:r>
                  <a:rPr lang="zh-CN" altLang="en-US" sz="2000" b="1" kern="0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型指令</a:t>
                </a:r>
              </a:p>
            </p:txBody>
          </p:sp>
        </p:grpSp>
        <p:sp>
          <p:nvSpPr>
            <p:cNvPr id="31" name="圆角矩形标注 30"/>
            <p:cNvSpPr/>
            <p:nvPr/>
          </p:nvSpPr>
          <p:spPr>
            <a:xfrm>
              <a:off x="4194997" y="937189"/>
              <a:ext cx="1031343" cy="237333"/>
            </a:xfrm>
            <a:prstGeom prst="wedgeRoundRectCallout">
              <a:avLst>
                <a:gd name="adj1" fmla="val 31422"/>
                <a:gd name="adj2" fmla="val 123248"/>
                <a:gd name="adj3" fmla="val 16667"/>
              </a:avLst>
            </a:prstGeom>
            <a:solidFill>
              <a:srgbClr val="FA8C2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源寄存器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圆角矩形标注 31"/>
            <p:cNvSpPr/>
            <p:nvPr/>
          </p:nvSpPr>
          <p:spPr>
            <a:xfrm>
              <a:off x="5378740" y="937188"/>
              <a:ext cx="1031343" cy="237333"/>
            </a:xfrm>
            <a:prstGeom prst="wedgeRoundRectCallout">
              <a:avLst>
                <a:gd name="adj1" fmla="val 31422"/>
                <a:gd name="adj2" fmla="val 123248"/>
                <a:gd name="adj3" fmla="val 16667"/>
              </a:avLst>
            </a:prstGeom>
            <a:solidFill>
              <a:srgbClr val="FA8C2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源寄存器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圆角矩形标注 36"/>
            <p:cNvSpPr/>
            <p:nvPr/>
          </p:nvSpPr>
          <p:spPr>
            <a:xfrm>
              <a:off x="2993010" y="952805"/>
              <a:ext cx="979212" cy="209516"/>
            </a:xfrm>
            <a:prstGeom prst="wedgeRoundRectCallout">
              <a:avLst>
                <a:gd name="adj1" fmla="val 32287"/>
                <a:gd name="adj2" fmla="val 153170"/>
                <a:gd name="adj3" fmla="val 16667"/>
              </a:avLst>
            </a:prstGeom>
            <a:solidFill>
              <a:srgbClr val="9AC24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</a:rPr>
                <a:t>操作码</a:t>
              </a:r>
              <a:endParaRPr lang="en-US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圆角矩形标注 38"/>
            <p:cNvSpPr/>
            <p:nvPr/>
          </p:nvSpPr>
          <p:spPr>
            <a:xfrm>
              <a:off x="6597197" y="919340"/>
              <a:ext cx="1117417" cy="276447"/>
            </a:xfrm>
            <a:prstGeom prst="wedgeRoundRectCallout">
              <a:avLst>
                <a:gd name="adj1" fmla="val 23106"/>
                <a:gd name="adj2" fmla="val 117897"/>
                <a:gd name="adj3" fmla="val 16667"/>
              </a:avLst>
            </a:prstGeom>
            <a:solidFill>
              <a:srgbClr val="FA8C2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400" b="1" dirty="0">
                  <a:solidFill>
                    <a:srgbClr val="0000FF"/>
                  </a:solidFill>
                </a:rPr>
                <a:t>目的寄存器</a:t>
              </a:r>
              <a:endParaRPr lang="en-US" altLang="zh-CN" sz="1400" b="1" dirty="0">
                <a:solidFill>
                  <a:srgbClr val="0000FF"/>
                </a:solidFill>
              </a:endParaRPr>
            </a:p>
          </p:txBody>
        </p:sp>
        <p:sp>
          <p:nvSpPr>
            <p:cNvPr id="41" name="圆角矩形标注 40"/>
            <p:cNvSpPr/>
            <p:nvPr/>
          </p:nvSpPr>
          <p:spPr>
            <a:xfrm>
              <a:off x="7825676" y="919340"/>
              <a:ext cx="1107797" cy="240487"/>
            </a:xfrm>
            <a:prstGeom prst="wedgeRoundRectCallout">
              <a:avLst>
                <a:gd name="adj1" fmla="val -19892"/>
                <a:gd name="adj2" fmla="val 139511"/>
                <a:gd name="adj3" fmla="val 16667"/>
              </a:avLst>
            </a:prstGeom>
            <a:solidFill>
              <a:srgbClr val="35AFC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zh-CN" altLang="en-US" sz="1400" b="1" dirty="0">
                  <a:solidFill>
                    <a:schemeClr val="tx1"/>
                  </a:solidFill>
                </a:rPr>
                <a:t>移位偏移量</a:t>
              </a:r>
              <a:endParaRPr lang="en-US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圆角矩形标注 41"/>
            <p:cNvSpPr/>
            <p:nvPr/>
          </p:nvSpPr>
          <p:spPr>
            <a:xfrm>
              <a:off x="9088473" y="919340"/>
              <a:ext cx="1501180" cy="255182"/>
            </a:xfrm>
            <a:prstGeom prst="wedgeRoundRectCallout">
              <a:avLst>
                <a:gd name="adj1" fmla="val -19389"/>
                <a:gd name="adj2" fmla="val 216875"/>
                <a:gd name="adj3" fmla="val 16667"/>
              </a:avLst>
            </a:prstGeom>
            <a:solidFill>
              <a:srgbClr val="9AC24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</a:rPr>
                <a:t>扩展操作码</a:t>
              </a:r>
              <a:endParaRPr lang="en-US" altLang="zh-CN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内容占位符 2"/>
            <p:cNvSpPr txBox="1">
              <a:spLocks/>
            </p:cNvSpPr>
            <p:nvPr/>
          </p:nvSpPr>
          <p:spPr>
            <a:xfrm>
              <a:off x="3263848" y="5567185"/>
              <a:ext cx="6757560" cy="41894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342900" indent="-342900" algn="just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Clr>
                  <a:srgbClr val="FFC000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812800" indent="-355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p"/>
                <a:defRPr sz="2000" kern="12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u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1800" dirty="0">
                  <a:latin typeface="宋体" pitchFamily="2" charset="-122"/>
                  <a:ea typeface="宋体" pitchFamily="2" charset="-122"/>
                </a:rPr>
                <a:t>26</a:t>
              </a:r>
              <a:r>
                <a:rPr lang="zh-CN" altLang="en-US" sz="1800" dirty="0">
                  <a:latin typeface="宋体" pitchFamily="2" charset="-122"/>
                  <a:ea typeface="宋体" pitchFamily="2" charset="-122"/>
                </a:rPr>
                <a:t>位立即数作为跳转目标地址的部分地址</a:t>
              </a:r>
            </a:p>
            <a:p>
              <a:pPr>
                <a:defRPr/>
              </a:pPr>
              <a:endParaRPr lang="zh-CN" altLang="en-US" dirty="0"/>
            </a:p>
            <a:p>
              <a:endParaRPr lang="zh-CN" altLang="en-US" dirty="0"/>
            </a:p>
          </p:txBody>
        </p:sp>
      </p:grpSp>
      <p:sp>
        <p:nvSpPr>
          <p:cNvPr id="48" name="矩形 7"/>
          <p:cNvSpPr/>
          <p:nvPr/>
        </p:nvSpPr>
        <p:spPr>
          <a:xfrm>
            <a:off x="3537703" y="6088116"/>
            <a:ext cx="5489359" cy="47257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kern="0" dirty="0">
                <a:solidFill>
                  <a:srgbClr val="C00000"/>
                </a:solidFill>
                <a:latin typeface="微软雅黑"/>
                <a:ea typeface="微软雅黑"/>
              </a:rPr>
              <a:t>无寻址方式字段，隐藏在操作码字段</a:t>
            </a:r>
            <a:r>
              <a:rPr lang="en-US" altLang="zh-CN" sz="2000" b="1" kern="0" dirty="0">
                <a:solidFill>
                  <a:srgbClr val="C00000"/>
                </a:solidFill>
                <a:latin typeface="微软雅黑"/>
                <a:ea typeface="微软雅黑"/>
              </a:rPr>
              <a:t>OP</a:t>
            </a:r>
            <a:r>
              <a:rPr lang="zh-CN" altLang="en-US" sz="2000" b="1" kern="0" dirty="0">
                <a:solidFill>
                  <a:srgbClr val="C00000"/>
                </a:solidFill>
                <a:latin typeface="微软雅黑"/>
                <a:ea typeface="微软雅黑"/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3342338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的寻址方式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047029" y="2350238"/>
            <a:ext cx="7862185" cy="875553"/>
            <a:chOff x="2069434" y="2009696"/>
            <a:chExt cx="7862185" cy="875553"/>
          </a:xfrm>
        </p:grpSpPr>
        <p:sp>
          <p:nvSpPr>
            <p:cNvPr id="12" name="矩形 7"/>
            <p:cNvSpPr/>
            <p:nvPr/>
          </p:nvSpPr>
          <p:spPr>
            <a:xfrm>
              <a:off x="3646019" y="2442976"/>
              <a:ext cx="1359118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000000</a:t>
              </a:r>
              <a:endParaRPr lang="zh-CN" altLang="en-US" sz="2400" i="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24"/>
            <p:cNvSpPr/>
            <p:nvPr/>
          </p:nvSpPr>
          <p:spPr>
            <a:xfrm>
              <a:off x="5016537" y="244297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sz="2400" i="0" kern="0" baseline="-2500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400" i="0" kern="0" baseline="-250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25"/>
            <p:cNvSpPr/>
            <p:nvPr/>
          </p:nvSpPr>
          <p:spPr>
            <a:xfrm>
              <a:off x="5870779" y="244297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sz="2400" i="0" kern="0" baseline="-2500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2400" i="0" kern="0" baseline="-250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26"/>
            <p:cNvSpPr/>
            <p:nvPr/>
          </p:nvSpPr>
          <p:spPr>
            <a:xfrm>
              <a:off x="7592881" y="2442976"/>
              <a:ext cx="1130017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 err="1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shamt</a:t>
              </a:r>
              <a:endParaRPr lang="zh-CN" altLang="en-US" sz="2400" i="0" kern="0" baseline="-250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27"/>
            <p:cNvSpPr/>
            <p:nvPr/>
          </p:nvSpPr>
          <p:spPr>
            <a:xfrm>
              <a:off x="6725020" y="244297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sz="2400" i="0" kern="0" baseline="-2500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400" i="0" kern="0" baseline="-250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763494" y="2009696"/>
              <a:ext cx="10852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6bits</a:t>
              </a:r>
              <a:endParaRPr lang="zh-CN" altLang="en-US" sz="24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26"/>
            <p:cNvSpPr/>
            <p:nvPr/>
          </p:nvSpPr>
          <p:spPr>
            <a:xfrm>
              <a:off x="8717384" y="2442976"/>
              <a:ext cx="1214235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 err="1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funct</a:t>
              </a:r>
              <a:endParaRPr lang="zh-CN" altLang="en-US" sz="2400" i="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31651" y="2021728"/>
              <a:ext cx="102398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5bits</a:t>
              </a:r>
              <a:endParaRPr lang="zh-CN" altLang="en-US" sz="24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59155" y="2021728"/>
              <a:ext cx="10627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5bits</a:t>
              </a:r>
              <a:endParaRPr lang="zh-CN" altLang="en-US" sz="24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59683" y="2021728"/>
              <a:ext cx="10044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5bits</a:t>
              </a:r>
              <a:endParaRPr lang="zh-CN" altLang="en-US" sz="24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70657" y="2009696"/>
              <a:ext cx="105598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5bits</a:t>
              </a:r>
              <a:endParaRPr lang="zh-CN" altLang="en-US" sz="24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735129" y="2009696"/>
              <a:ext cx="117889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6bits</a:t>
              </a:r>
              <a:endParaRPr lang="zh-CN" altLang="en-US" sz="24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7"/>
            <p:cNvSpPr/>
            <p:nvPr/>
          </p:nvSpPr>
          <p:spPr>
            <a:xfrm>
              <a:off x="2069434" y="2456624"/>
              <a:ext cx="1577340" cy="42862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r>
                <a:rPr lang="zh-CN" altLang="en-US" sz="2400" i="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型指令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087970" y="4106326"/>
            <a:ext cx="7928810" cy="848256"/>
            <a:chOff x="2069431" y="3369998"/>
            <a:chExt cx="7928810" cy="848256"/>
          </a:xfrm>
        </p:grpSpPr>
        <p:sp>
          <p:nvSpPr>
            <p:cNvPr id="26" name="矩形 7"/>
            <p:cNvSpPr/>
            <p:nvPr/>
          </p:nvSpPr>
          <p:spPr>
            <a:xfrm>
              <a:off x="3657599" y="3789629"/>
              <a:ext cx="1313815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</a:t>
              </a:r>
              <a:endParaRPr lang="zh-CN" altLang="en-US" sz="2400" i="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4"/>
            <p:cNvSpPr/>
            <p:nvPr/>
          </p:nvSpPr>
          <p:spPr>
            <a:xfrm>
              <a:off x="4993105" y="3789629"/>
              <a:ext cx="902367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sz="2400" i="0" kern="0" baseline="-2500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400" i="0" kern="0" baseline="-250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5"/>
            <p:cNvSpPr/>
            <p:nvPr/>
          </p:nvSpPr>
          <p:spPr>
            <a:xfrm>
              <a:off x="5895474" y="3789629"/>
              <a:ext cx="952867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sz="2400" i="0" kern="0" baseline="-2500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2400" i="0" kern="0" baseline="-2500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32"/>
            <p:cNvSpPr txBox="1"/>
            <p:nvPr/>
          </p:nvSpPr>
          <p:spPr>
            <a:xfrm>
              <a:off x="3763493" y="3382030"/>
              <a:ext cx="11333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6bits</a:t>
              </a:r>
              <a:endParaRPr lang="zh-CN" altLang="en-US" sz="24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6"/>
            <p:cNvSpPr/>
            <p:nvPr/>
          </p:nvSpPr>
          <p:spPr>
            <a:xfrm>
              <a:off x="6857364" y="3789629"/>
              <a:ext cx="3140877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i="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立即数</a:t>
              </a:r>
            </a:p>
          </p:txBody>
        </p:sp>
        <p:sp>
          <p:nvSpPr>
            <p:cNvPr id="31" name="TextBox 34"/>
            <p:cNvSpPr txBox="1"/>
            <p:nvPr/>
          </p:nvSpPr>
          <p:spPr>
            <a:xfrm>
              <a:off x="4907583" y="3382033"/>
              <a:ext cx="11803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5bits</a:t>
              </a:r>
              <a:endParaRPr lang="zh-CN" altLang="en-US" sz="24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35"/>
            <p:cNvSpPr txBox="1"/>
            <p:nvPr/>
          </p:nvSpPr>
          <p:spPr>
            <a:xfrm>
              <a:off x="5784829" y="3370000"/>
              <a:ext cx="12311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5bits</a:t>
              </a:r>
              <a:endParaRPr lang="zh-CN" altLang="en-US" sz="24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37"/>
            <p:cNvSpPr txBox="1"/>
            <p:nvPr/>
          </p:nvSpPr>
          <p:spPr>
            <a:xfrm>
              <a:off x="7462369" y="3369998"/>
              <a:ext cx="132068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16bits</a:t>
              </a:r>
              <a:endParaRPr lang="zh-CN" altLang="en-US" sz="24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7"/>
            <p:cNvSpPr/>
            <p:nvPr/>
          </p:nvSpPr>
          <p:spPr>
            <a:xfrm>
              <a:off x="2069431" y="3789629"/>
              <a:ext cx="1589371" cy="42862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 </a:t>
              </a:r>
              <a:r>
                <a:rPr lang="zh-CN" altLang="en-US" sz="2400" i="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型指令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115264" y="5146542"/>
            <a:ext cx="7928812" cy="859054"/>
            <a:chOff x="2069430" y="4301031"/>
            <a:chExt cx="7928812" cy="859054"/>
          </a:xfrm>
        </p:grpSpPr>
        <p:sp>
          <p:nvSpPr>
            <p:cNvPr id="36" name="矩形 7"/>
            <p:cNvSpPr/>
            <p:nvPr/>
          </p:nvSpPr>
          <p:spPr>
            <a:xfrm>
              <a:off x="3609920" y="4717427"/>
              <a:ext cx="1359119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</a:t>
              </a:r>
              <a:endParaRPr lang="zh-CN" altLang="en-US" sz="2400" i="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Box 42"/>
            <p:cNvSpPr txBox="1"/>
            <p:nvPr/>
          </p:nvSpPr>
          <p:spPr>
            <a:xfrm>
              <a:off x="3790789" y="4301031"/>
              <a:ext cx="112132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6bits</a:t>
              </a:r>
              <a:endParaRPr lang="zh-CN" altLang="en-US" sz="24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26"/>
            <p:cNvSpPr/>
            <p:nvPr/>
          </p:nvSpPr>
          <p:spPr>
            <a:xfrm>
              <a:off x="4980435" y="4717428"/>
              <a:ext cx="5017807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i="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立即数</a:t>
              </a:r>
            </a:p>
          </p:txBody>
        </p:sp>
        <p:sp>
          <p:nvSpPr>
            <p:cNvPr id="39" name="TextBox 46"/>
            <p:cNvSpPr txBox="1"/>
            <p:nvPr/>
          </p:nvSpPr>
          <p:spPr>
            <a:xfrm>
              <a:off x="6518533" y="4326715"/>
              <a:ext cx="14977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26bits</a:t>
              </a:r>
              <a:endParaRPr lang="zh-CN" altLang="en-US" sz="2400" i="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7"/>
            <p:cNvSpPr/>
            <p:nvPr/>
          </p:nvSpPr>
          <p:spPr>
            <a:xfrm>
              <a:off x="2069430" y="4731460"/>
              <a:ext cx="1533797" cy="42862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i="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 </a:t>
              </a:r>
              <a:r>
                <a:rPr lang="zh-CN" altLang="en-US" sz="2400" i="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型指令</a:t>
              </a:r>
            </a:p>
          </p:txBody>
        </p:sp>
      </p:grpSp>
      <p:sp>
        <p:nvSpPr>
          <p:cNvPr id="41" name="内容占位符 2"/>
          <p:cNvSpPr txBox="1">
            <a:spLocks/>
          </p:cNvSpPr>
          <p:nvPr/>
        </p:nvSpPr>
        <p:spPr>
          <a:xfrm>
            <a:off x="954264" y="899493"/>
            <a:ext cx="8646936" cy="58906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/>
              <a:t>在</a:t>
            </a:r>
            <a:r>
              <a:rPr lang="en-US" altLang="zh-CN" dirty="0"/>
              <a:t>MIPS32</a:t>
            </a:r>
            <a:r>
              <a:rPr lang="zh-CN" altLang="en-US" dirty="0"/>
              <a:t>指令集中，不单设寻址方式说明字段</a:t>
            </a:r>
          </a:p>
        </p:txBody>
      </p:sp>
      <p:sp>
        <p:nvSpPr>
          <p:cNvPr id="42" name="内容占位符 2"/>
          <p:cNvSpPr txBox="1">
            <a:spLocks/>
          </p:cNvSpPr>
          <p:nvPr/>
        </p:nvSpPr>
        <p:spPr>
          <a:xfrm>
            <a:off x="1389758" y="1754906"/>
            <a:ext cx="8501860" cy="58906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kumimoji="1" lang="zh-CN" altLang="en-US" sz="2200" dirty="0">
                <a:cs typeface="Times New Roman" panose="02020603050405020304" pitchFamily="18" charset="0"/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  <a:cs typeface="Times New Roman" panose="02020603050405020304" pitchFamily="18" charset="0"/>
              </a:rPr>
              <a:t>R</a:t>
            </a:r>
            <a:r>
              <a:rPr kumimoji="1" lang="zh-CN" altLang="en-US" sz="2200" dirty="0">
                <a:solidFill>
                  <a:schemeClr val="tx1"/>
                </a:solidFill>
                <a:cs typeface="Times New Roman" panose="02020603050405020304" pitchFamily="18" charset="0"/>
              </a:rPr>
              <a:t>型指令：由</a:t>
            </a:r>
            <a:r>
              <a:rPr kumimoji="1" lang="en-US" altLang="zh-CN" sz="2200" dirty="0">
                <a:solidFill>
                  <a:schemeClr val="tx1"/>
                </a:solidFill>
                <a:cs typeface="Times New Roman" panose="02020603050405020304" pitchFamily="18" charset="0"/>
              </a:rPr>
              <a:t>op</a:t>
            </a:r>
            <a:r>
              <a:rPr kumimoji="1" lang="zh-CN" altLang="en-US" sz="2200" dirty="0">
                <a:solidFill>
                  <a:schemeClr val="tx1"/>
                </a:solidFill>
                <a:cs typeface="Times New Roman" panose="02020603050405020304" pitchFamily="18" charset="0"/>
              </a:rPr>
              <a:t>和</a:t>
            </a:r>
            <a:r>
              <a:rPr kumimoji="1" lang="en-US" altLang="zh-CN" sz="2200" dirty="0" err="1">
                <a:solidFill>
                  <a:schemeClr val="tx1"/>
                </a:solidFill>
                <a:cs typeface="Times New Roman" panose="02020603050405020304" pitchFamily="18" charset="0"/>
              </a:rPr>
              <a:t>funct</a:t>
            </a:r>
            <a:r>
              <a:rPr kumimoji="1" lang="zh-CN" altLang="en-US" sz="2200" dirty="0">
                <a:solidFill>
                  <a:schemeClr val="tx1"/>
                </a:solidFill>
                <a:cs typeface="Times New Roman" panose="02020603050405020304" pitchFamily="18" charset="0"/>
              </a:rPr>
              <a:t>字段共同隐含说明当前的寻址方式；</a:t>
            </a:r>
          </a:p>
          <a:p>
            <a:pPr>
              <a:defRPr/>
            </a:pPr>
            <a:endParaRPr lang="zh-CN" altLang="en-US" sz="3600" dirty="0">
              <a:latin typeface="+mj-lt"/>
            </a:endParaRPr>
          </a:p>
        </p:txBody>
      </p:sp>
      <p:sp>
        <p:nvSpPr>
          <p:cNvPr id="43" name="内容占位符 2"/>
          <p:cNvSpPr txBox="1">
            <a:spLocks/>
          </p:cNvSpPr>
          <p:nvPr/>
        </p:nvSpPr>
        <p:spPr>
          <a:xfrm>
            <a:off x="1367986" y="3529295"/>
            <a:ext cx="8654318" cy="58906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kumimoji="1" lang="en-US" altLang="zh-CN" sz="2200" dirty="0">
                <a:solidFill>
                  <a:schemeClr val="tx1"/>
                </a:solidFill>
                <a:cs typeface="Times New Roman" panose="02020603050405020304" pitchFamily="18" charset="0"/>
              </a:rPr>
              <a:t>I</a:t>
            </a:r>
            <a:r>
              <a:rPr kumimoji="1" lang="zh-CN" altLang="en-US" sz="2200" dirty="0">
                <a:solidFill>
                  <a:schemeClr val="tx1"/>
                </a:solidFill>
                <a:cs typeface="Times New Roman" panose="02020603050405020304" pitchFamily="18" charset="0"/>
              </a:rPr>
              <a:t>型和</a:t>
            </a:r>
            <a:r>
              <a:rPr kumimoji="1" lang="en-US" altLang="zh-CN" sz="2200" dirty="0">
                <a:solidFill>
                  <a:schemeClr val="tx1"/>
                </a:solidFill>
                <a:cs typeface="Times New Roman" panose="02020603050405020304" pitchFamily="18" charset="0"/>
              </a:rPr>
              <a:t>J</a:t>
            </a:r>
            <a:r>
              <a:rPr kumimoji="1" lang="zh-CN" altLang="en-US" sz="2200" dirty="0">
                <a:solidFill>
                  <a:schemeClr val="tx1"/>
                </a:solidFill>
                <a:cs typeface="Times New Roman" panose="02020603050405020304" pitchFamily="18" charset="0"/>
              </a:rPr>
              <a:t>型指令：由</a:t>
            </a:r>
            <a:r>
              <a:rPr kumimoji="1" lang="en-US" altLang="zh-CN" sz="2200" dirty="0">
                <a:solidFill>
                  <a:schemeClr val="tx1"/>
                </a:solidFill>
                <a:cs typeface="Times New Roman" panose="02020603050405020304" pitchFamily="18" charset="0"/>
              </a:rPr>
              <a:t>op</a:t>
            </a:r>
            <a:r>
              <a:rPr kumimoji="1" lang="zh-CN" altLang="en-US" sz="2200" dirty="0">
                <a:solidFill>
                  <a:schemeClr val="tx1"/>
                </a:solidFill>
                <a:cs typeface="Times New Roman" panose="02020603050405020304" pitchFamily="18" charset="0"/>
              </a:rPr>
              <a:t>字段隐含说明当前指令使用的寻址方式；</a:t>
            </a:r>
          </a:p>
          <a:p>
            <a:pPr>
              <a:defRPr/>
            </a:pPr>
            <a:endParaRPr lang="zh-CN" alt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73192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8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9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6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12043</TotalTime>
  <Words>4727</Words>
  <Application>Microsoft Office PowerPoint</Application>
  <PresentationFormat>宽屏</PresentationFormat>
  <Paragraphs>1037</Paragraphs>
  <Slides>47</Slides>
  <Notes>25</Notes>
  <HiddenSlides>1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47</vt:i4>
      </vt:variant>
    </vt:vector>
  </HeadingPairs>
  <TitlesOfParts>
    <vt:vector size="75" baseType="lpstr">
      <vt:lpstr>华文行楷</vt:lpstr>
      <vt:lpstr>华文仿宋</vt:lpstr>
      <vt:lpstr>Segoe UI Black</vt:lpstr>
      <vt:lpstr>Algerian</vt:lpstr>
      <vt:lpstr>Calibri</vt:lpstr>
      <vt:lpstr>微软雅黑</vt:lpstr>
      <vt:lpstr>华文楷体</vt:lpstr>
      <vt:lpstr>Courier New</vt:lpstr>
      <vt:lpstr>义启小楷书</vt:lpstr>
      <vt:lpstr>等线</vt:lpstr>
      <vt:lpstr>Arial</vt:lpstr>
      <vt:lpstr>宋体</vt:lpstr>
      <vt:lpstr>Wingdings</vt:lpstr>
      <vt:lpstr>Segoe UI</vt:lpstr>
      <vt:lpstr>Times</vt:lpstr>
      <vt:lpstr>黑体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5_nordridesign</vt:lpstr>
      <vt:lpstr>6_nordridesign</vt:lpstr>
      <vt:lpstr>7_nordridesign</vt:lpstr>
      <vt:lpstr>8_nordridesign</vt:lpstr>
      <vt:lpstr>9_nordridesign</vt:lpstr>
      <vt:lpstr>PowerPoint 演示文稿</vt:lpstr>
      <vt:lpstr>PowerPoint 演示文稿</vt:lpstr>
      <vt:lpstr>本章主要内容</vt:lpstr>
      <vt:lpstr>MIPS指令概述</vt:lpstr>
      <vt:lpstr>汇编语言的变量---寄存器</vt:lpstr>
      <vt:lpstr>32个MIPS寄存器</vt:lpstr>
      <vt:lpstr>历史机型中的寄存器数目</vt:lpstr>
      <vt:lpstr>MIPS指令格式</vt:lpstr>
      <vt:lpstr>MIPS的寻址方式</vt:lpstr>
      <vt:lpstr>MIPS指令格式 (R型指令)</vt:lpstr>
      <vt:lpstr>MIPS指令格式 (R型指令)</vt:lpstr>
      <vt:lpstr>MIPS指令格式 (R型指令)</vt:lpstr>
      <vt:lpstr>MIPS指令格式 (I型指令)</vt:lpstr>
      <vt:lpstr>MIPS指令格式 (I型指令)</vt:lpstr>
      <vt:lpstr>MIPS指令格式 (I型指令)</vt:lpstr>
      <vt:lpstr>MIPS指令格式 (I型指令)</vt:lpstr>
      <vt:lpstr>MIPS指令格式 (I型指令)</vt:lpstr>
      <vt:lpstr>MIPS指令格式 (J型指令)</vt:lpstr>
      <vt:lpstr>MIPS的寻址方式</vt:lpstr>
      <vt:lpstr>MIPS学习建议</vt:lpstr>
      <vt:lpstr>MARS</vt:lpstr>
      <vt:lpstr>本节重点</vt:lpstr>
      <vt:lpstr>作业</vt:lpstr>
      <vt:lpstr>第五章 知识点总结</vt:lpstr>
      <vt:lpstr>Thanks</vt:lpstr>
      <vt:lpstr>附录</vt:lpstr>
      <vt:lpstr>加减指令</vt:lpstr>
      <vt:lpstr>加减指令</vt:lpstr>
      <vt:lpstr>内存数据访问指令lw sw lb sb lh sh</vt:lpstr>
      <vt:lpstr>加立即数</vt:lpstr>
      <vt:lpstr>条件判断指令   beq reg1,reg2,label</vt:lpstr>
      <vt:lpstr>MIPS 条件判断指令</vt:lpstr>
      <vt:lpstr>逻辑运算</vt:lpstr>
      <vt:lpstr>循环结构</vt:lpstr>
      <vt:lpstr>循环结构</vt:lpstr>
      <vt:lpstr>比较指令 slt  slti</vt:lpstr>
      <vt:lpstr>MIPS过程调用</vt:lpstr>
      <vt:lpstr>过程调用实现机制</vt:lpstr>
      <vt:lpstr>过程调用机制</vt:lpstr>
      <vt:lpstr>多级过程调用</vt:lpstr>
      <vt:lpstr>堆栈操作</vt:lpstr>
      <vt:lpstr>函数调用的机器级表示</vt:lpstr>
      <vt:lpstr>函数调用的机器级表示</vt:lpstr>
      <vt:lpstr>ISA寄存器使用约定 </vt:lpstr>
      <vt:lpstr>Intel 函数参数传递</vt:lpstr>
      <vt:lpstr>ABI（application binary interface）</vt:lpstr>
      <vt:lpstr>MIPS指令分类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Administrator</cp:lastModifiedBy>
  <cp:revision>1918</cp:revision>
  <cp:lastPrinted>2019-09-24T12:30:12Z</cp:lastPrinted>
  <dcterms:created xsi:type="dcterms:W3CDTF">2018-05-09T10:41:00Z</dcterms:created>
  <dcterms:modified xsi:type="dcterms:W3CDTF">2021-05-06T07:19:47Z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